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2"/>
  </p:notesMasterIdLst>
  <p:sldIdLst>
    <p:sldId id="256" r:id="rId2"/>
    <p:sldId id="293" r:id="rId3"/>
    <p:sldId id="261" r:id="rId4"/>
    <p:sldId id="262" r:id="rId5"/>
    <p:sldId id="259" r:id="rId6"/>
    <p:sldId id="263" r:id="rId7"/>
    <p:sldId id="264" r:id="rId8"/>
    <p:sldId id="265" r:id="rId9"/>
    <p:sldId id="267" r:id="rId10"/>
    <p:sldId id="266" r:id="rId11"/>
    <p:sldId id="268" r:id="rId12"/>
    <p:sldId id="269" r:id="rId13"/>
    <p:sldId id="270" r:id="rId14"/>
    <p:sldId id="271" r:id="rId15"/>
    <p:sldId id="273" r:id="rId16"/>
    <p:sldId id="272"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9" r:id="rId32"/>
    <p:sldId id="290" r:id="rId33"/>
    <p:sldId id="291" r:id="rId34"/>
    <p:sldId id="294" r:id="rId35"/>
    <p:sldId id="292" r:id="rId36"/>
    <p:sldId id="299" r:id="rId37"/>
    <p:sldId id="295" r:id="rId38"/>
    <p:sldId id="296" r:id="rId39"/>
    <p:sldId id="297" r:id="rId40"/>
    <p:sldId id="298"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56" autoAdjust="0"/>
    <p:restoredTop sz="75232" autoAdjust="0"/>
  </p:normalViewPr>
  <p:slideViewPr>
    <p:cSldViewPr snapToGrid="0">
      <p:cViewPr varScale="1">
        <p:scale>
          <a:sx n="51" d="100"/>
          <a:sy n="51" d="100"/>
        </p:scale>
        <p:origin x="892"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94B19E-B195-40A9-B451-C9C143A77322}" type="datetimeFigureOut">
              <a:rPr lang="fr-FR" smtClean="0"/>
              <a:t>25/10/2018</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D5B281-0122-4E48-A0BF-73E5BFCDE4D3}" type="slidenum">
              <a:rPr lang="fr-FR" smtClean="0"/>
              <a:t>‹N°›</a:t>
            </a:fld>
            <a:endParaRPr lang="fr-FR"/>
          </a:p>
        </p:txBody>
      </p:sp>
    </p:spTree>
    <p:extLst>
      <p:ext uri="{BB962C8B-B14F-4D97-AF65-F5344CB8AC3E}">
        <p14:creationId xmlns:p14="http://schemas.microsoft.com/office/powerpoint/2010/main" val="4287113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portal.3gpp.org/ngppapp/CreateTdoc.aspx?mode=view&amp;contributionId=892788"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7D5B281-0122-4E48-A0BF-73E5BFCDE4D3}" type="slidenum">
              <a:rPr lang="fr-FR" smtClean="0"/>
              <a:t>1</a:t>
            </a:fld>
            <a:endParaRPr lang="fr-FR"/>
          </a:p>
        </p:txBody>
      </p:sp>
    </p:spTree>
    <p:extLst>
      <p:ext uri="{BB962C8B-B14F-4D97-AF65-F5344CB8AC3E}">
        <p14:creationId xmlns:p14="http://schemas.microsoft.com/office/powerpoint/2010/main" val="2608044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Several</a:t>
            </a:r>
            <a:r>
              <a:rPr lang="fr-FR" dirty="0"/>
              <a:t> </a:t>
            </a:r>
            <a:r>
              <a:rPr lang="fr-FR" dirty="0" err="1"/>
              <a:t>vulnerabilities</a:t>
            </a:r>
            <a:r>
              <a:rPr lang="fr-FR" dirty="0"/>
              <a:t> arise </a:t>
            </a:r>
            <a:r>
              <a:rPr lang="fr-FR" dirty="0" err="1"/>
              <a:t>from</a:t>
            </a:r>
            <a:r>
              <a:rPr lang="fr-FR" dirty="0"/>
              <a:t> the Layer 2</a:t>
            </a:r>
          </a:p>
          <a:p>
            <a:r>
              <a:rPr lang="fr-FR" dirty="0"/>
              <a:t>Out of 3 </a:t>
            </a:r>
            <a:r>
              <a:rPr lang="fr-FR" dirty="0" err="1"/>
              <a:t>attacks</a:t>
            </a:r>
            <a:r>
              <a:rPr lang="fr-FR" dirty="0"/>
              <a:t>, </a:t>
            </a:r>
            <a:r>
              <a:rPr lang="fr-FR" dirty="0" err="1"/>
              <a:t>identity</a:t>
            </a:r>
            <a:r>
              <a:rPr lang="fr-FR" dirty="0"/>
              <a:t> mapping and </a:t>
            </a:r>
            <a:r>
              <a:rPr lang="fr-FR" dirty="0" err="1"/>
              <a:t>website</a:t>
            </a:r>
            <a:r>
              <a:rPr lang="fr-FR" dirty="0"/>
              <a:t> fingerprinting are passive </a:t>
            </a:r>
            <a:r>
              <a:rPr lang="fr-FR" dirty="0" err="1"/>
              <a:t>attacks</a:t>
            </a:r>
            <a:r>
              <a:rPr lang="fr-FR" dirty="0"/>
              <a:t> in </a:t>
            </a:r>
            <a:r>
              <a:rPr lang="fr-FR" dirty="0" err="1"/>
              <a:t>which</a:t>
            </a:r>
            <a:r>
              <a:rPr lang="fr-FR" dirty="0"/>
              <a:t> the </a:t>
            </a:r>
            <a:r>
              <a:rPr lang="fr-FR" dirty="0" err="1"/>
              <a:t>attacker</a:t>
            </a:r>
            <a:r>
              <a:rPr lang="fr-FR" dirty="0"/>
              <a:t> </a:t>
            </a:r>
            <a:r>
              <a:rPr lang="fr-FR" dirty="0" err="1"/>
              <a:t>will</a:t>
            </a:r>
            <a:r>
              <a:rPr lang="fr-FR" dirty="0"/>
              <a:t> </a:t>
            </a:r>
            <a:r>
              <a:rPr lang="fr-FR" dirty="0" err="1"/>
              <a:t>eavesdrop</a:t>
            </a:r>
            <a:r>
              <a:rPr lang="fr-FR" dirty="0"/>
              <a:t> transmissions </a:t>
            </a:r>
            <a:r>
              <a:rPr lang="fr-FR" dirty="0" err="1"/>
              <a:t>between</a:t>
            </a:r>
            <a:r>
              <a:rPr lang="fr-FR" dirty="0"/>
              <a:t> user and base station</a:t>
            </a:r>
          </a:p>
          <a:p>
            <a:r>
              <a:rPr lang="fr-FR" dirty="0" err="1"/>
              <a:t>However</a:t>
            </a:r>
            <a:r>
              <a:rPr lang="fr-FR" dirty="0"/>
              <a:t>, the </a:t>
            </a:r>
            <a:r>
              <a:rPr lang="fr-FR" dirty="0" err="1"/>
              <a:t>third</a:t>
            </a:r>
            <a:r>
              <a:rPr lang="fr-FR" dirty="0"/>
              <a:t> and last </a:t>
            </a:r>
            <a:r>
              <a:rPr lang="fr-FR" dirty="0" err="1"/>
              <a:t>attack</a:t>
            </a:r>
            <a:r>
              <a:rPr lang="fr-FR" dirty="0"/>
              <a:t> </a:t>
            </a:r>
            <a:r>
              <a:rPr lang="fr-FR" dirty="0" err="1"/>
              <a:t>is</a:t>
            </a:r>
            <a:r>
              <a:rPr lang="fr-FR" dirty="0"/>
              <a:t> a </a:t>
            </a:r>
            <a:r>
              <a:rPr lang="fr-FR" dirty="0" err="1"/>
              <a:t>dns</a:t>
            </a:r>
            <a:r>
              <a:rPr lang="fr-FR" dirty="0"/>
              <a:t> spoofing </a:t>
            </a:r>
            <a:r>
              <a:rPr lang="fr-FR" dirty="0" err="1"/>
              <a:t>attack</a:t>
            </a:r>
            <a:r>
              <a:rPr lang="fr-FR" dirty="0"/>
              <a:t> </a:t>
            </a:r>
            <a:r>
              <a:rPr lang="fr-FR" dirty="0" err="1"/>
              <a:t>named</a:t>
            </a:r>
            <a:r>
              <a:rPr lang="fr-FR" dirty="0"/>
              <a:t> </a:t>
            </a:r>
            <a:r>
              <a:rPr lang="fr-FR" dirty="0" err="1"/>
              <a:t>aLTEr</a:t>
            </a:r>
            <a:r>
              <a:rPr lang="fr-FR" dirty="0"/>
              <a:t> </a:t>
            </a:r>
            <a:r>
              <a:rPr lang="fr-FR" dirty="0" err="1"/>
              <a:t>which</a:t>
            </a:r>
            <a:r>
              <a:rPr lang="fr-FR" dirty="0"/>
              <a:t> </a:t>
            </a:r>
            <a:r>
              <a:rPr lang="fr-FR" dirty="0" err="1"/>
              <a:t>allows</a:t>
            </a:r>
            <a:r>
              <a:rPr lang="fr-FR" dirty="0"/>
              <a:t> an </a:t>
            </a:r>
            <a:r>
              <a:rPr lang="fr-FR" dirty="0" err="1"/>
              <a:t>attacker</a:t>
            </a:r>
            <a:r>
              <a:rPr lang="fr-FR" dirty="0"/>
              <a:t> to </a:t>
            </a:r>
            <a:r>
              <a:rPr lang="fr-FR" dirty="0" err="1"/>
              <a:t>perform</a:t>
            </a:r>
            <a:r>
              <a:rPr lang="fr-FR" dirty="0"/>
              <a:t> man-in-the-middle </a:t>
            </a:r>
            <a:r>
              <a:rPr lang="fr-FR" dirty="0" err="1"/>
              <a:t>attacks</a:t>
            </a:r>
            <a:r>
              <a:rPr lang="fr-FR" dirty="0"/>
              <a:t> to intercept communications and </a:t>
            </a:r>
            <a:r>
              <a:rPr lang="fr-FR" dirty="0" err="1"/>
              <a:t>redirect</a:t>
            </a:r>
            <a:r>
              <a:rPr lang="fr-FR" dirty="0"/>
              <a:t> </a:t>
            </a:r>
            <a:r>
              <a:rPr lang="fr-FR" dirty="0" err="1"/>
              <a:t>victim</a:t>
            </a:r>
            <a:r>
              <a:rPr lang="fr-FR" dirty="0"/>
              <a:t> to a </a:t>
            </a:r>
            <a:r>
              <a:rPr lang="fr-FR" dirty="0" err="1"/>
              <a:t>malicious</a:t>
            </a:r>
            <a:r>
              <a:rPr lang="fr-FR" dirty="0"/>
              <a:t> </a:t>
            </a:r>
            <a:r>
              <a:rPr lang="fr-FR" dirty="0" err="1"/>
              <a:t>website</a:t>
            </a:r>
            <a:r>
              <a:rPr lang="fr-FR" dirty="0"/>
              <a:t> </a:t>
            </a:r>
            <a:r>
              <a:rPr lang="fr-FR" dirty="0" err="1"/>
              <a:t>using</a:t>
            </a:r>
            <a:r>
              <a:rPr lang="fr-FR" dirty="0"/>
              <a:t> DNS spoofing </a:t>
            </a:r>
            <a:r>
              <a:rPr lang="fr-FR" dirty="0" err="1"/>
              <a:t>attack</a:t>
            </a:r>
            <a:r>
              <a:rPr lang="fr-FR" dirty="0"/>
              <a:t>. </a:t>
            </a:r>
          </a:p>
          <a:p>
            <a:r>
              <a:rPr lang="fr-FR" dirty="0" err="1"/>
              <a:t>Let’s</a:t>
            </a:r>
            <a:r>
              <a:rPr lang="fr-FR" dirty="0"/>
              <a:t> </a:t>
            </a:r>
            <a:r>
              <a:rPr lang="fr-FR" dirty="0" err="1"/>
              <a:t>see</a:t>
            </a:r>
            <a:r>
              <a:rPr lang="fr-FR" dirty="0"/>
              <a:t> </a:t>
            </a:r>
            <a:r>
              <a:rPr lang="fr-FR" dirty="0" err="1"/>
              <a:t>what</a:t>
            </a:r>
            <a:r>
              <a:rPr lang="fr-FR" dirty="0"/>
              <a:t> </a:t>
            </a:r>
            <a:r>
              <a:rPr lang="fr-FR" dirty="0" err="1"/>
              <a:t>identity</a:t>
            </a:r>
            <a:r>
              <a:rPr lang="fr-FR" dirty="0"/>
              <a:t> mapping </a:t>
            </a:r>
            <a:r>
              <a:rPr lang="fr-FR" dirty="0" err="1"/>
              <a:t>attack</a:t>
            </a:r>
            <a:r>
              <a:rPr lang="fr-FR" dirty="0"/>
              <a:t> </a:t>
            </a:r>
            <a:r>
              <a:rPr lang="fr-FR" dirty="0" err="1"/>
              <a:t>is</a:t>
            </a:r>
            <a:r>
              <a:rPr lang="fr-FR" dirty="0"/>
              <a:t> about</a:t>
            </a:r>
            <a:endParaRPr lang="en-GB" dirty="0"/>
          </a:p>
        </p:txBody>
      </p:sp>
      <p:sp>
        <p:nvSpPr>
          <p:cNvPr id="4" name="Espace réservé du numéro de diapositive 3"/>
          <p:cNvSpPr>
            <a:spLocks noGrp="1"/>
          </p:cNvSpPr>
          <p:nvPr>
            <p:ph type="sldNum" sz="quarter" idx="10"/>
          </p:nvPr>
        </p:nvSpPr>
        <p:spPr/>
        <p:txBody>
          <a:bodyPr/>
          <a:lstStyle/>
          <a:p>
            <a:fld id="{D7D5B281-0122-4E48-A0BF-73E5BFCDE4D3}" type="slidenum">
              <a:rPr lang="fr-FR" smtClean="0"/>
              <a:t>10</a:t>
            </a:fld>
            <a:endParaRPr lang="fr-FR"/>
          </a:p>
        </p:txBody>
      </p:sp>
    </p:spTree>
    <p:extLst>
      <p:ext uri="{BB962C8B-B14F-4D97-AF65-F5344CB8AC3E}">
        <p14:creationId xmlns:p14="http://schemas.microsoft.com/office/powerpoint/2010/main" val="865810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This </a:t>
            </a:r>
            <a:r>
              <a:rPr lang="fr-FR" dirty="0" err="1"/>
              <a:t>attack</a:t>
            </a:r>
            <a:r>
              <a:rPr lang="fr-FR" dirty="0"/>
              <a:t> </a:t>
            </a:r>
            <a:r>
              <a:rPr lang="fr-FR" dirty="0" err="1"/>
              <a:t>aims</a:t>
            </a:r>
            <a:r>
              <a:rPr lang="fr-FR" dirty="0"/>
              <a:t> to </a:t>
            </a:r>
            <a:r>
              <a:rPr lang="fr-FR" dirty="0" err="1"/>
              <a:t>identify</a:t>
            </a:r>
            <a:r>
              <a:rPr lang="fr-FR" dirty="0"/>
              <a:t> more or </a:t>
            </a:r>
            <a:r>
              <a:rPr lang="fr-FR" dirty="0" err="1"/>
              <a:t>less</a:t>
            </a:r>
            <a:r>
              <a:rPr lang="fr-FR" dirty="0"/>
              <a:t> a user by </a:t>
            </a:r>
            <a:r>
              <a:rPr lang="fr-FR" dirty="0" err="1"/>
              <a:t>eavesdropping</a:t>
            </a:r>
            <a:r>
              <a:rPr lang="fr-FR" dirty="0"/>
              <a:t> the </a:t>
            </a:r>
            <a:r>
              <a:rPr lang="fr-FR" dirty="0" err="1"/>
              <a:t>connection</a:t>
            </a:r>
            <a:r>
              <a:rPr lang="fr-FR" dirty="0"/>
              <a:t> establishment </a:t>
            </a:r>
            <a:r>
              <a:rPr lang="fr-FR" dirty="0" err="1"/>
              <a:t>procedure</a:t>
            </a:r>
            <a:r>
              <a:rPr lang="fr-FR" dirty="0"/>
              <a:t> </a:t>
            </a:r>
            <a:r>
              <a:rPr lang="fr-FR" dirty="0" err="1"/>
              <a:t>between</a:t>
            </a:r>
            <a:r>
              <a:rPr lang="fr-FR" dirty="0"/>
              <a:t> the UE and </a:t>
            </a:r>
            <a:r>
              <a:rPr lang="fr-FR" dirty="0" err="1"/>
              <a:t>eNodeB</a:t>
            </a:r>
            <a:r>
              <a:rPr lang="fr-FR" dirty="0"/>
              <a:t>. </a:t>
            </a:r>
          </a:p>
          <a:p>
            <a:r>
              <a:rPr lang="fr-FR" dirty="0"/>
              <a:t>The </a:t>
            </a:r>
            <a:r>
              <a:rPr lang="fr-FR" dirty="0" err="1"/>
              <a:t>attacker</a:t>
            </a:r>
            <a:r>
              <a:rPr lang="fr-FR" dirty="0"/>
              <a:t> ignores the TMSI and RNTI of the </a:t>
            </a:r>
            <a:r>
              <a:rPr lang="fr-FR" dirty="0" err="1"/>
              <a:t>victim</a:t>
            </a:r>
            <a:r>
              <a:rPr lang="fr-FR" dirty="0"/>
              <a:t> and </a:t>
            </a:r>
            <a:r>
              <a:rPr lang="fr-FR" dirty="0" err="1"/>
              <a:t>learns</a:t>
            </a:r>
            <a:r>
              <a:rPr lang="fr-FR" dirty="0"/>
              <a:t> the </a:t>
            </a:r>
            <a:r>
              <a:rPr lang="fr-FR" dirty="0" err="1"/>
              <a:t>identity</a:t>
            </a:r>
            <a:r>
              <a:rPr lang="fr-FR" dirty="0"/>
              <a:t> of the </a:t>
            </a:r>
            <a:r>
              <a:rPr lang="fr-FR" dirty="0" err="1"/>
              <a:t>victim</a:t>
            </a:r>
            <a:r>
              <a:rPr lang="fr-FR" dirty="0"/>
              <a:t> </a:t>
            </a:r>
            <a:r>
              <a:rPr lang="fr-FR" dirty="0" err="1"/>
              <a:t>during</a:t>
            </a:r>
            <a:r>
              <a:rPr lang="fr-FR" dirty="0"/>
              <a:t> the radio layer </a:t>
            </a:r>
            <a:r>
              <a:rPr lang="fr-FR" dirty="0" err="1"/>
              <a:t>connection</a:t>
            </a:r>
            <a:r>
              <a:rPr lang="fr-FR" dirty="0"/>
              <a:t> establishment.</a:t>
            </a:r>
            <a:endParaRPr lang="en-GB" dirty="0"/>
          </a:p>
        </p:txBody>
      </p:sp>
      <p:sp>
        <p:nvSpPr>
          <p:cNvPr id="4" name="Espace réservé du numéro de diapositive 3"/>
          <p:cNvSpPr>
            <a:spLocks noGrp="1"/>
          </p:cNvSpPr>
          <p:nvPr>
            <p:ph type="sldNum" sz="quarter" idx="10"/>
          </p:nvPr>
        </p:nvSpPr>
        <p:spPr/>
        <p:txBody>
          <a:bodyPr/>
          <a:lstStyle/>
          <a:p>
            <a:fld id="{D7D5B281-0122-4E48-A0BF-73E5BFCDE4D3}" type="slidenum">
              <a:rPr lang="fr-FR" smtClean="0"/>
              <a:t>11</a:t>
            </a:fld>
            <a:endParaRPr lang="fr-FR"/>
          </a:p>
        </p:txBody>
      </p:sp>
    </p:spTree>
    <p:extLst>
      <p:ext uri="{BB962C8B-B14F-4D97-AF65-F5344CB8AC3E}">
        <p14:creationId xmlns:p14="http://schemas.microsoft.com/office/powerpoint/2010/main" val="2323857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 the </a:t>
            </a:r>
            <a:r>
              <a:rPr lang="fr-FR" dirty="0" err="1"/>
              <a:t>connection</a:t>
            </a:r>
            <a:r>
              <a:rPr lang="fr-FR" dirty="0"/>
              <a:t> process, the UE </a:t>
            </a:r>
            <a:r>
              <a:rPr lang="fr-FR" dirty="0" err="1"/>
              <a:t>will</a:t>
            </a:r>
            <a:r>
              <a:rPr lang="fr-FR" dirty="0"/>
              <a:t> first </a:t>
            </a:r>
            <a:r>
              <a:rPr lang="fr-FR" dirty="0" err="1"/>
              <a:t>send</a:t>
            </a:r>
            <a:r>
              <a:rPr lang="fr-FR" dirty="0"/>
              <a:t> a (1) </a:t>
            </a:r>
            <a:r>
              <a:rPr lang="fr-FR" dirty="0" err="1"/>
              <a:t>Random</a:t>
            </a:r>
            <a:r>
              <a:rPr lang="fr-FR" dirty="0"/>
              <a:t> Access </a:t>
            </a:r>
            <a:r>
              <a:rPr lang="fr-FR" dirty="0" err="1"/>
              <a:t>Preamble</a:t>
            </a:r>
            <a:r>
              <a:rPr lang="fr-FR" dirty="0"/>
              <a:t> and </a:t>
            </a:r>
            <a:r>
              <a:rPr lang="fr-FR" dirty="0" err="1"/>
              <a:t>then</a:t>
            </a:r>
            <a:r>
              <a:rPr lang="fr-FR" dirty="0"/>
              <a:t> </a:t>
            </a:r>
            <a:r>
              <a:rPr lang="fr-FR" dirty="0" err="1"/>
              <a:t>receives</a:t>
            </a:r>
            <a:r>
              <a:rPr lang="fr-FR" dirty="0"/>
              <a:t> the (2) </a:t>
            </a:r>
            <a:r>
              <a:rPr lang="fr-FR" dirty="0" err="1"/>
              <a:t>response</a:t>
            </a:r>
            <a:r>
              <a:rPr lang="fr-FR" dirty="0"/>
              <a:t> (</a:t>
            </a:r>
            <a:r>
              <a:rPr lang="fr-FR" dirty="0" err="1"/>
              <a:t>Random</a:t>
            </a:r>
            <a:r>
              <a:rPr lang="fr-FR" dirty="0"/>
              <a:t> Access </a:t>
            </a:r>
            <a:r>
              <a:rPr lang="fr-FR" dirty="0" err="1"/>
              <a:t>Response</a:t>
            </a:r>
            <a:r>
              <a:rPr lang="fr-FR" dirty="0"/>
              <a:t>)</a:t>
            </a:r>
          </a:p>
          <a:p>
            <a:r>
              <a:rPr lang="fr-FR" dirty="0"/>
              <a:t>This </a:t>
            </a:r>
            <a:r>
              <a:rPr lang="fr-FR" dirty="0" err="1"/>
              <a:t>response</a:t>
            </a:r>
            <a:r>
              <a:rPr lang="fr-FR" dirty="0"/>
              <a:t> </a:t>
            </a:r>
            <a:r>
              <a:rPr lang="fr-FR" dirty="0" err="1"/>
              <a:t>includes</a:t>
            </a:r>
            <a:r>
              <a:rPr lang="fr-FR" dirty="0"/>
              <a:t> the C-RNTI </a:t>
            </a:r>
            <a:r>
              <a:rPr lang="fr-FR" dirty="0" err="1"/>
              <a:t>which</a:t>
            </a:r>
            <a:r>
              <a:rPr lang="fr-FR" dirty="0"/>
              <a:t> serves as a unique identifier of the user </a:t>
            </a:r>
            <a:r>
              <a:rPr lang="fr-FR" dirty="0" err="1"/>
              <a:t>within</a:t>
            </a:r>
            <a:r>
              <a:rPr lang="fr-FR" dirty="0"/>
              <a:t> the </a:t>
            </a:r>
            <a:r>
              <a:rPr lang="fr-FR" dirty="0" err="1"/>
              <a:t>cell</a:t>
            </a:r>
            <a:r>
              <a:rPr lang="fr-FR" dirty="0"/>
              <a:t> </a:t>
            </a:r>
            <a:r>
              <a:rPr lang="fr-FR" dirty="0" err="1"/>
              <a:t>he</a:t>
            </a:r>
            <a:r>
              <a:rPr lang="fr-FR" dirty="0"/>
              <a:t> uses </a:t>
            </a:r>
            <a:r>
              <a:rPr lang="fr-FR" dirty="0" err="1"/>
              <a:t>until</a:t>
            </a:r>
            <a:r>
              <a:rPr lang="fr-FR" dirty="0"/>
              <a:t> the </a:t>
            </a:r>
            <a:r>
              <a:rPr lang="fr-FR" dirty="0" err="1"/>
              <a:t>connection</a:t>
            </a:r>
            <a:r>
              <a:rPr lang="fr-FR" dirty="0"/>
              <a:t> </a:t>
            </a:r>
            <a:r>
              <a:rPr lang="fr-FR" dirty="0" err="1"/>
              <a:t>is</a:t>
            </a:r>
            <a:r>
              <a:rPr lang="fr-FR" dirty="0"/>
              <a:t> </a:t>
            </a:r>
            <a:r>
              <a:rPr lang="fr-FR" dirty="0" err="1"/>
              <a:t>released</a:t>
            </a:r>
            <a:r>
              <a:rPr lang="fr-FR" dirty="0"/>
              <a:t>. The UE </a:t>
            </a:r>
            <a:r>
              <a:rPr lang="fr-FR" dirty="0" err="1"/>
              <a:t>sends</a:t>
            </a:r>
            <a:r>
              <a:rPr lang="fr-FR" dirty="0"/>
              <a:t> an RRC </a:t>
            </a:r>
            <a:r>
              <a:rPr lang="fr-FR" dirty="0" err="1"/>
              <a:t>connection</a:t>
            </a:r>
            <a:r>
              <a:rPr lang="fr-FR" dirty="0"/>
              <a:t> </a:t>
            </a:r>
            <a:r>
              <a:rPr lang="fr-FR" dirty="0" err="1"/>
              <a:t>request</a:t>
            </a:r>
            <a:r>
              <a:rPr lang="fr-FR" dirty="0"/>
              <a:t> to the </a:t>
            </a:r>
            <a:r>
              <a:rPr lang="fr-FR" dirty="0" err="1"/>
              <a:t>eNodeB</a:t>
            </a:r>
            <a:r>
              <a:rPr lang="fr-FR" dirty="0"/>
              <a:t> </a:t>
            </a:r>
            <a:r>
              <a:rPr lang="fr-FR" dirty="0" err="1"/>
              <a:t>which</a:t>
            </a:r>
            <a:r>
              <a:rPr lang="fr-FR" dirty="0"/>
              <a:t> </a:t>
            </a:r>
            <a:r>
              <a:rPr lang="fr-FR" dirty="0" err="1"/>
              <a:t>include</a:t>
            </a:r>
            <a:r>
              <a:rPr lang="fr-FR" dirty="0"/>
              <a:t> the </a:t>
            </a:r>
            <a:r>
              <a:rPr lang="fr-FR" dirty="0" err="1"/>
              <a:t>UE’s</a:t>
            </a:r>
            <a:r>
              <a:rPr lang="fr-FR" dirty="0"/>
              <a:t> </a:t>
            </a:r>
            <a:r>
              <a:rPr lang="fr-FR" dirty="0" err="1"/>
              <a:t>identity</a:t>
            </a:r>
            <a:r>
              <a:rPr lang="fr-FR" dirty="0"/>
              <a:t> </a:t>
            </a:r>
            <a:r>
              <a:rPr lang="fr-FR" dirty="0" err="1"/>
              <a:t>meaning</a:t>
            </a:r>
            <a:r>
              <a:rPr lang="fr-FR" dirty="0"/>
              <a:t> the TMSI or a </a:t>
            </a:r>
            <a:r>
              <a:rPr lang="fr-FR" dirty="0" err="1"/>
              <a:t>random</a:t>
            </a:r>
            <a:r>
              <a:rPr lang="fr-FR" dirty="0"/>
              <a:t> value if the UE </a:t>
            </a:r>
            <a:r>
              <a:rPr lang="fr-FR" dirty="0" err="1"/>
              <a:t>doesn’t</a:t>
            </a:r>
            <a:r>
              <a:rPr lang="fr-FR" dirty="0"/>
              <a:t> </a:t>
            </a:r>
            <a:r>
              <a:rPr lang="fr-FR" dirty="0" err="1"/>
              <a:t>possess</a:t>
            </a:r>
            <a:r>
              <a:rPr lang="fr-FR" dirty="0"/>
              <a:t> a </a:t>
            </a:r>
            <a:r>
              <a:rPr lang="fr-FR" dirty="0" err="1"/>
              <a:t>valid</a:t>
            </a:r>
            <a:r>
              <a:rPr lang="fr-FR" dirty="0"/>
              <a:t> TMSI.</a:t>
            </a:r>
          </a:p>
          <a:p>
            <a:r>
              <a:rPr lang="fr-FR" dirty="0" err="1"/>
              <a:t>Finally</a:t>
            </a:r>
            <a:r>
              <a:rPr lang="fr-FR" dirty="0"/>
              <a:t>, the </a:t>
            </a:r>
            <a:r>
              <a:rPr lang="fr-FR" dirty="0" err="1"/>
              <a:t>eNodeB</a:t>
            </a:r>
            <a:r>
              <a:rPr lang="fr-FR" dirty="0"/>
              <a:t> </a:t>
            </a:r>
            <a:r>
              <a:rPr lang="fr-FR" dirty="0" err="1"/>
              <a:t>will</a:t>
            </a:r>
            <a:r>
              <a:rPr lang="fr-FR" dirty="0"/>
              <a:t> </a:t>
            </a:r>
            <a:r>
              <a:rPr lang="fr-FR" dirty="0" err="1"/>
              <a:t>reply</a:t>
            </a:r>
            <a:r>
              <a:rPr lang="fr-FR" dirty="0"/>
              <a:t> </a:t>
            </a:r>
            <a:r>
              <a:rPr lang="fr-FR" dirty="0" err="1"/>
              <a:t>with</a:t>
            </a:r>
            <a:r>
              <a:rPr lang="fr-FR" dirty="0"/>
              <a:t> a </a:t>
            </a:r>
            <a:r>
              <a:rPr lang="fr-FR" dirty="0" err="1"/>
              <a:t>connection</a:t>
            </a:r>
            <a:r>
              <a:rPr lang="fr-FR" dirty="0"/>
              <a:t> setup message.</a:t>
            </a:r>
          </a:p>
          <a:p>
            <a:r>
              <a:rPr lang="fr-FR" dirty="0"/>
              <a:t>The </a:t>
            </a:r>
            <a:r>
              <a:rPr lang="fr-FR" dirty="0" err="1"/>
              <a:t>attack</a:t>
            </a:r>
            <a:r>
              <a:rPr lang="fr-FR" dirty="0"/>
              <a:t> </a:t>
            </a:r>
            <a:r>
              <a:rPr lang="fr-FR" dirty="0" err="1"/>
              <a:t>will</a:t>
            </a:r>
            <a:r>
              <a:rPr lang="fr-FR" dirty="0"/>
              <a:t> </a:t>
            </a:r>
            <a:r>
              <a:rPr lang="fr-FR" dirty="0" err="1"/>
              <a:t>eavesdrop</a:t>
            </a:r>
            <a:r>
              <a:rPr lang="fr-FR" dirty="0"/>
              <a:t> </a:t>
            </a:r>
            <a:r>
              <a:rPr lang="fr-FR" dirty="0" err="1"/>
              <a:t>using</a:t>
            </a:r>
            <a:r>
              <a:rPr lang="fr-FR" dirty="0"/>
              <a:t> the </a:t>
            </a:r>
            <a:r>
              <a:rPr lang="fr-FR" dirty="0" err="1"/>
              <a:t>sniffers</a:t>
            </a:r>
            <a:r>
              <a:rPr lang="fr-FR" dirty="0"/>
              <a:t> in </a:t>
            </a:r>
            <a:r>
              <a:rPr lang="fr-FR" dirty="0" err="1"/>
              <a:t>uplink</a:t>
            </a:r>
            <a:r>
              <a:rPr lang="fr-FR" dirty="0"/>
              <a:t> direction or </a:t>
            </a:r>
            <a:r>
              <a:rPr lang="fr-FR" dirty="0" err="1"/>
              <a:t>downlink</a:t>
            </a:r>
            <a:r>
              <a:rPr lang="fr-FR" dirty="0"/>
              <a:t> direction. </a:t>
            </a:r>
          </a:p>
          <a:p>
            <a:r>
              <a:rPr lang="fr-FR" dirty="0" err="1"/>
              <a:t>Uplink</a:t>
            </a:r>
            <a:r>
              <a:rPr lang="fr-FR" dirty="0"/>
              <a:t> transmission </a:t>
            </a:r>
            <a:r>
              <a:rPr lang="fr-FR" dirty="0" err="1"/>
              <a:t>means</a:t>
            </a:r>
            <a:r>
              <a:rPr lang="fr-FR" dirty="0"/>
              <a:t> </a:t>
            </a:r>
            <a:r>
              <a:rPr lang="fr-FR" dirty="0" err="1"/>
              <a:t>from</a:t>
            </a:r>
            <a:r>
              <a:rPr lang="fr-FR" dirty="0"/>
              <a:t> the UE to the </a:t>
            </a:r>
            <a:r>
              <a:rPr lang="fr-FR" dirty="0" err="1"/>
              <a:t>eNodeB</a:t>
            </a:r>
            <a:r>
              <a:rPr lang="fr-FR" dirty="0"/>
              <a:t> and </a:t>
            </a:r>
            <a:r>
              <a:rPr lang="fr-FR" dirty="0" err="1"/>
              <a:t>downlink</a:t>
            </a:r>
            <a:r>
              <a:rPr lang="fr-FR" dirty="0"/>
              <a:t> transmission </a:t>
            </a:r>
            <a:r>
              <a:rPr lang="fr-FR" dirty="0" err="1"/>
              <a:t>is</a:t>
            </a:r>
            <a:r>
              <a:rPr lang="fr-FR" dirty="0"/>
              <a:t> </a:t>
            </a:r>
            <a:r>
              <a:rPr lang="fr-FR" dirty="0" err="1"/>
              <a:t>from</a:t>
            </a:r>
            <a:r>
              <a:rPr lang="fr-FR" dirty="0"/>
              <a:t> </a:t>
            </a:r>
            <a:r>
              <a:rPr lang="fr-FR" dirty="0" err="1"/>
              <a:t>eNodeB</a:t>
            </a:r>
            <a:r>
              <a:rPr lang="fr-FR" dirty="0"/>
              <a:t> to the UE.</a:t>
            </a:r>
            <a:endParaRPr lang="en-GB" dirty="0"/>
          </a:p>
        </p:txBody>
      </p:sp>
      <p:sp>
        <p:nvSpPr>
          <p:cNvPr id="4" name="Espace réservé du numéro de diapositive 3"/>
          <p:cNvSpPr>
            <a:spLocks noGrp="1"/>
          </p:cNvSpPr>
          <p:nvPr>
            <p:ph type="sldNum" sz="quarter" idx="10"/>
          </p:nvPr>
        </p:nvSpPr>
        <p:spPr/>
        <p:txBody>
          <a:bodyPr/>
          <a:lstStyle/>
          <a:p>
            <a:fld id="{D7D5B281-0122-4E48-A0BF-73E5BFCDE4D3}" type="slidenum">
              <a:rPr lang="fr-FR" smtClean="0"/>
              <a:t>12</a:t>
            </a:fld>
            <a:endParaRPr lang="fr-FR"/>
          </a:p>
        </p:txBody>
      </p:sp>
    </p:spTree>
    <p:extLst>
      <p:ext uri="{BB962C8B-B14F-4D97-AF65-F5344CB8AC3E}">
        <p14:creationId xmlns:p14="http://schemas.microsoft.com/office/powerpoint/2010/main" val="3877995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When</a:t>
            </a:r>
            <a:r>
              <a:rPr lang="fr-FR" dirty="0"/>
              <a:t> the UE </a:t>
            </a:r>
            <a:r>
              <a:rPr lang="fr-FR" dirty="0" err="1"/>
              <a:t>receives</a:t>
            </a:r>
            <a:r>
              <a:rPr lang="fr-FR" dirty="0"/>
              <a:t> </a:t>
            </a:r>
            <a:r>
              <a:rPr lang="fr-FR" dirty="0" err="1"/>
              <a:t>its</a:t>
            </a:r>
            <a:r>
              <a:rPr lang="fr-FR" dirty="0"/>
              <a:t> C-RNTI </a:t>
            </a:r>
            <a:r>
              <a:rPr lang="fr-FR" dirty="0" err="1"/>
              <a:t>from</a:t>
            </a:r>
            <a:r>
              <a:rPr lang="fr-FR" dirty="0"/>
              <a:t> the RAR message, </a:t>
            </a:r>
            <a:r>
              <a:rPr lang="fr-FR" dirty="0" err="1"/>
              <a:t>it</a:t>
            </a:r>
            <a:r>
              <a:rPr lang="fr-FR" dirty="0"/>
              <a:t> </a:t>
            </a:r>
            <a:r>
              <a:rPr lang="fr-FR" dirty="0" err="1"/>
              <a:t>will</a:t>
            </a:r>
            <a:r>
              <a:rPr lang="fr-FR" dirty="0"/>
              <a:t> use </a:t>
            </a:r>
            <a:r>
              <a:rPr lang="fr-FR" dirty="0" err="1"/>
              <a:t>it</a:t>
            </a:r>
            <a:r>
              <a:rPr lang="fr-FR" dirty="0"/>
              <a:t> for identification on the MAC layer for </a:t>
            </a:r>
            <a:r>
              <a:rPr lang="fr-FR" dirty="0" err="1"/>
              <a:t>each</a:t>
            </a:r>
            <a:r>
              <a:rPr lang="fr-FR" dirty="0"/>
              <a:t> </a:t>
            </a:r>
            <a:r>
              <a:rPr lang="fr-FR" dirty="0" err="1"/>
              <a:t>following</a:t>
            </a:r>
            <a:r>
              <a:rPr lang="fr-FR" dirty="0"/>
              <a:t> transmissions. To </a:t>
            </a:r>
            <a:r>
              <a:rPr lang="fr-FR" dirty="0" err="1"/>
              <a:t>deduce</a:t>
            </a:r>
            <a:r>
              <a:rPr lang="fr-FR" dirty="0"/>
              <a:t> the C-RNTI of the UE, </a:t>
            </a:r>
            <a:r>
              <a:rPr lang="fr-FR" dirty="0" err="1"/>
              <a:t>we</a:t>
            </a:r>
            <a:r>
              <a:rPr lang="fr-FR" dirty="0"/>
              <a:t> </a:t>
            </a:r>
            <a:r>
              <a:rPr lang="fr-FR" dirty="0" err="1"/>
              <a:t>will</a:t>
            </a:r>
            <a:r>
              <a:rPr lang="fr-FR" dirty="0"/>
              <a:t> use the RA-RNTI. You have at </a:t>
            </a:r>
            <a:r>
              <a:rPr lang="fr-FR" dirty="0" err="1"/>
              <a:t>most</a:t>
            </a:r>
            <a:r>
              <a:rPr lang="fr-FR" dirty="0"/>
              <a:t> 10 possible RA-RNTI values </a:t>
            </a:r>
            <a:r>
              <a:rPr lang="fr-FR" dirty="0" err="1"/>
              <a:t>given</a:t>
            </a:r>
            <a:r>
              <a:rPr lang="fr-FR" dirty="0"/>
              <a:t> by the </a:t>
            </a:r>
            <a:r>
              <a:rPr lang="fr-FR" dirty="0" err="1"/>
              <a:t>following</a:t>
            </a:r>
            <a:r>
              <a:rPr lang="fr-FR" dirty="0"/>
              <a:t> </a:t>
            </a:r>
            <a:r>
              <a:rPr lang="fr-FR" dirty="0" err="1"/>
              <a:t>equation</a:t>
            </a:r>
            <a:r>
              <a:rPr lang="fr-FR" dirty="0"/>
              <a:t> : 1 + </a:t>
            </a:r>
            <a:r>
              <a:rPr lang="fr-FR" dirty="0" err="1"/>
              <a:t>t_id</a:t>
            </a:r>
            <a:r>
              <a:rPr lang="fr-FR" dirty="0"/>
              <a:t> </a:t>
            </a:r>
            <a:r>
              <a:rPr lang="fr-FR" dirty="0" err="1"/>
              <a:t>where</a:t>
            </a:r>
            <a:r>
              <a:rPr lang="fr-FR" dirty="0"/>
              <a:t> </a:t>
            </a:r>
            <a:r>
              <a:rPr lang="fr-FR" dirty="0" err="1"/>
              <a:t>t_id</a:t>
            </a:r>
            <a:r>
              <a:rPr lang="fr-FR" dirty="0"/>
              <a:t> </a:t>
            </a:r>
            <a:r>
              <a:rPr lang="fr-FR" dirty="0" err="1"/>
              <a:t>is</a:t>
            </a:r>
            <a:r>
              <a:rPr lang="fr-FR" dirty="0"/>
              <a:t> the index of the first </a:t>
            </a:r>
            <a:r>
              <a:rPr lang="fr-FR" dirty="0" err="1"/>
              <a:t>subframe</a:t>
            </a:r>
            <a:r>
              <a:rPr lang="fr-FR" dirty="0"/>
              <a:t> of the </a:t>
            </a:r>
            <a:r>
              <a:rPr lang="fr-FR" dirty="0" err="1"/>
              <a:t>physical</a:t>
            </a:r>
            <a:r>
              <a:rPr lang="fr-FR" dirty="0"/>
              <a:t> </a:t>
            </a:r>
            <a:r>
              <a:rPr lang="fr-FR" dirty="0" err="1"/>
              <a:t>channel</a:t>
            </a:r>
            <a:r>
              <a:rPr lang="fr-FR" dirty="0"/>
              <a:t> </a:t>
            </a:r>
            <a:r>
              <a:rPr lang="fr-FR" dirty="0" err="1"/>
              <a:t>used</a:t>
            </a:r>
            <a:r>
              <a:rPr lang="fr-FR" dirty="0"/>
              <a:t> and can range </a:t>
            </a:r>
            <a:r>
              <a:rPr lang="fr-FR" dirty="0" err="1"/>
              <a:t>from</a:t>
            </a:r>
            <a:r>
              <a:rPr lang="fr-FR" dirty="0"/>
              <a:t> 0,9 </a:t>
            </a:r>
            <a:r>
              <a:rPr lang="fr-FR" dirty="0" err="1"/>
              <a:t>therefore</a:t>
            </a:r>
            <a:r>
              <a:rPr lang="fr-FR" dirty="0"/>
              <a:t> RA-RNTI can range </a:t>
            </a:r>
            <a:r>
              <a:rPr lang="fr-FR" dirty="0" err="1"/>
              <a:t>from</a:t>
            </a:r>
            <a:r>
              <a:rPr lang="fr-FR" dirty="0"/>
              <a:t> 1,10. So, </a:t>
            </a:r>
            <a:r>
              <a:rPr lang="fr-FR" dirty="0" err="1"/>
              <a:t>i’ts</a:t>
            </a:r>
            <a:r>
              <a:rPr lang="fr-FR" dirty="0"/>
              <a:t> possible to monitor all RAR messages </a:t>
            </a:r>
            <a:r>
              <a:rPr lang="fr-FR" dirty="0" err="1"/>
              <a:t>coming</a:t>
            </a:r>
            <a:r>
              <a:rPr lang="fr-FR" dirty="0"/>
              <a:t> </a:t>
            </a:r>
            <a:r>
              <a:rPr lang="fr-FR" dirty="0" err="1"/>
              <a:t>from</a:t>
            </a:r>
            <a:r>
              <a:rPr lang="fr-FR" dirty="0"/>
              <a:t> </a:t>
            </a:r>
            <a:r>
              <a:rPr lang="fr-FR" dirty="0" err="1"/>
              <a:t>eNodeB</a:t>
            </a:r>
            <a:r>
              <a:rPr lang="fr-FR" dirty="0"/>
              <a:t> as </a:t>
            </a:r>
            <a:r>
              <a:rPr lang="fr-FR" dirty="0" err="1"/>
              <a:t>each</a:t>
            </a:r>
            <a:r>
              <a:rPr lang="fr-FR" dirty="0"/>
              <a:t> one of </a:t>
            </a:r>
            <a:r>
              <a:rPr lang="fr-FR" dirty="0" err="1"/>
              <a:t>them</a:t>
            </a:r>
            <a:r>
              <a:rPr lang="fr-FR" dirty="0"/>
              <a:t> </a:t>
            </a:r>
            <a:r>
              <a:rPr lang="fr-FR" dirty="0" err="1"/>
              <a:t>will</a:t>
            </a:r>
            <a:r>
              <a:rPr lang="fr-FR" dirty="0"/>
              <a:t> use RA-RNTI to </a:t>
            </a:r>
            <a:r>
              <a:rPr lang="fr-FR" dirty="0" err="1"/>
              <a:t>send</a:t>
            </a:r>
            <a:r>
              <a:rPr lang="fr-FR" dirty="0"/>
              <a:t> a C-RNTI.</a:t>
            </a:r>
          </a:p>
          <a:p>
            <a:r>
              <a:rPr lang="fr-FR" dirty="0" err="1"/>
              <a:t>After</a:t>
            </a:r>
            <a:r>
              <a:rPr lang="fr-FR" dirty="0"/>
              <a:t> </a:t>
            </a:r>
            <a:r>
              <a:rPr lang="fr-FR" dirty="0" err="1"/>
              <a:t>getting</a:t>
            </a:r>
            <a:r>
              <a:rPr lang="fr-FR" dirty="0"/>
              <a:t> the C-RNTI, </a:t>
            </a:r>
            <a:r>
              <a:rPr lang="fr-FR" dirty="0" err="1"/>
              <a:t>we</a:t>
            </a:r>
            <a:r>
              <a:rPr lang="fr-FR" dirty="0"/>
              <a:t> can match </a:t>
            </a:r>
            <a:r>
              <a:rPr lang="fr-FR" dirty="0" err="1"/>
              <a:t>it</a:t>
            </a:r>
            <a:r>
              <a:rPr lang="fr-FR" dirty="0"/>
              <a:t> to a TMSI </a:t>
            </a:r>
            <a:r>
              <a:rPr lang="fr-FR" dirty="0" err="1"/>
              <a:t>using</a:t>
            </a:r>
            <a:r>
              <a:rPr lang="fr-FR" dirty="0"/>
              <a:t> </a:t>
            </a:r>
            <a:r>
              <a:rPr lang="fr-FR" dirty="0" err="1"/>
              <a:t>either</a:t>
            </a:r>
            <a:r>
              <a:rPr lang="fr-FR" dirty="0"/>
              <a:t> the </a:t>
            </a:r>
            <a:r>
              <a:rPr lang="fr-FR" dirty="0" err="1"/>
              <a:t>uplink</a:t>
            </a:r>
            <a:r>
              <a:rPr lang="fr-FR" dirty="0"/>
              <a:t> sniffer or </a:t>
            </a:r>
            <a:r>
              <a:rPr lang="fr-FR" dirty="0" err="1"/>
              <a:t>exploiting</a:t>
            </a:r>
            <a:r>
              <a:rPr lang="fr-FR" dirty="0"/>
              <a:t> the contention-</a:t>
            </a:r>
            <a:r>
              <a:rPr lang="fr-FR" dirty="0" err="1"/>
              <a:t>based</a:t>
            </a:r>
            <a:r>
              <a:rPr lang="fr-FR" dirty="0"/>
              <a:t> </a:t>
            </a:r>
            <a:r>
              <a:rPr lang="fr-FR" dirty="0" err="1"/>
              <a:t>resolution</a:t>
            </a:r>
            <a:r>
              <a:rPr lang="fr-FR" dirty="0"/>
              <a:t> of the RRC </a:t>
            </a:r>
            <a:r>
              <a:rPr lang="fr-FR" dirty="0" err="1"/>
              <a:t>connection</a:t>
            </a:r>
            <a:r>
              <a:rPr lang="fr-FR" dirty="0"/>
              <a:t> setup.</a:t>
            </a:r>
            <a:endParaRPr lang="en-GB" dirty="0"/>
          </a:p>
        </p:txBody>
      </p:sp>
      <p:sp>
        <p:nvSpPr>
          <p:cNvPr id="4" name="Espace réservé du numéro de diapositive 3"/>
          <p:cNvSpPr>
            <a:spLocks noGrp="1"/>
          </p:cNvSpPr>
          <p:nvPr>
            <p:ph type="sldNum" sz="quarter" idx="10"/>
          </p:nvPr>
        </p:nvSpPr>
        <p:spPr/>
        <p:txBody>
          <a:bodyPr/>
          <a:lstStyle/>
          <a:p>
            <a:fld id="{D7D5B281-0122-4E48-A0BF-73E5BFCDE4D3}" type="slidenum">
              <a:rPr lang="fr-FR" smtClean="0"/>
              <a:t>13</a:t>
            </a:fld>
            <a:endParaRPr lang="fr-FR"/>
          </a:p>
        </p:txBody>
      </p:sp>
    </p:spTree>
    <p:extLst>
      <p:ext uri="{BB962C8B-B14F-4D97-AF65-F5344CB8AC3E}">
        <p14:creationId xmlns:p14="http://schemas.microsoft.com/office/powerpoint/2010/main" val="3864173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As </a:t>
            </a:r>
            <a:r>
              <a:rPr lang="fr-FR" dirty="0" err="1"/>
              <a:t>you</a:t>
            </a:r>
            <a:r>
              <a:rPr lang="fr-FR" dirty="0"/>
              <a:t> can </a:t>
            </a:r>
            <a:r>
              <a:rPr lang="fr-FR" dirty="0" err="1"/>
              <a:t>see</a:t>
            </a:r>
            <a:r>
              <a:rPr lang="fr-FR" dirty="0"/>
              <a:t>, </a:t>
            </a:r>
            <a:r>
              <a:rPr lang="fr-FR" dirty="0" err="1"/>
              <a:t>when</a:t>
            </a:r>
            <a:r>
              <a:rPr lang="fr-FR" dirty="0"/>
              <a:t> the UE </a:t>
            </a:r>
            <a:r>
              <a:rPr lang="fr-FR" dirty="0" err="1"/>
              <a:t>sends</a:t>
            </a:r>
            <a:r>
              <a:rPr lang="fr-FR" dirty="0"/>
              <a:t> a RRC </a:t>
            </a:r>
            <a:r>
              <a:rPr lang="fr-FR" dirty="0" err="1"/>
              <a:t>connection</a:t>
            </a:r>
            <a:r>
              <a:rPr lang="fr-FR" dirty="0"/>
              <a:t> </a:t>
            </a:r>
            <a:r>
              <a:rPr lang="fr-FR" dirty="0" err="1"/>
              <a:t>request</a:t>
            </a:r>
            <a:r>
              <a:rPr lang="fr-FR" dirty="0"/>
              <a:t>, </a:t>
            </a:r>
            <a:r>
              <a:rPr lang="fr-FR" dirty="0" err="1"/>
              <a:t>it</a:t>
            </a:r>
            <a:r>
              <a:rPr lang="fr-FR" dirty="0"/>
              <a:t> </a:t>
            </a:r>
            <a:r>
              <a:rPr lang="fr-FR" dirty="0" err="1"/>
              <a:t>also</a:t>
            </a:r>
            <a:r>
              <a:rPr lang="fr-FR" dirty="0"/>
              <a:t> attaches </a:t>
            </a:r>
            <a:r>
              <a:rPr lang="fr-FR" dirty="0" err="1"/>
              <a:t>its</a:t>
            </a:r>
            <a:r>
              <a:rPr lang="fr-FR" dirty="0"/>
              <a:t> TMSI. All the </a:t>
            </a:r>
            <a:r>
              <a:rPr lang="fr-FR" dirty="0" err="1"/>
              <a:t>attacker</a:t>
            </a:r>
            <a:r>
              <a:rPr lang="fr-FR" dirty="0"/>
              <a:t> has to do </a:t>
            </a:r>
            <a:r>
              <a:rPr lang="fr-FR" dirty="0" err="1"/>
              <a:t>is</a:t>
            </a:r>
            <a:r>
              <a:rPr lang="fr-FR" dirty="0"/>
              <a:t> to </a:t>
            </a:r>
            <a:r>
              <a:rPr lang="fr-FR" dirty="0" err="1"/>
              <a:t>filter</a:t>
            </a:r>
            <a:r>
              <a:rPr lang="fr-FR" dirty="0"/>
              <a:t> all the transmission </a:t>
            </a:r>
            <a:r>
              <a:rPr lang="fr-FR" dirty="0" err="1"/>
              <a:t>containing</a:t>
            </a:r>
            <a:r>
              <a:rPr lang="fr-FR" dirty="0"/>
              <a:t> the </a:t>
            </a:r>
            <a:r>
              <a:rPr lang="fr-FR" dirty="0" err="1"/>
              <a:t>monitored</a:t>
            </a:r>
            <a:r>
              <a:rPr lang="fr-FR" dirty="0"/>
              <a:t> C-RNTI </a:t>
            </a:r>
            <a:r>
              <a:rPr lang="fr-FR" dirty="0" err="1"/>
              <a:t>going</a:t>
            </a:r>
            <a:r>
              <a:rPr lang="fr-FR" dirty="0"/>
              <a:t> to the </a:t>
            </a:r>
            <a:r>
              <a:rPr lang="fr-FR" dirty="0" err="1"/>
              <a:t>eNodeB</a:t>
            </a:r>
            <a:r>
              <a:rPr lang="fr-FR" dirty="0"/>
              <a:t> and </a:t>
            </a:r>
            <a:r>
              <a:rPr lang="fr-FR" dirty="0" err="1"/>
              <a:t>find</a:t>
            </a:r>
            <a:r>
              <a:rPr lang="fr-FR" dirty="0"/>
              <a:t> the </a:t>
            </a:r>
            <a:r>
              <a:rPr lang="fr-FR" dirty="0" err="1"/>
              <a:t>specific</a:t>
            </a:r>
            <a:r>
              <a:rPr lang="fr-FR" dirty="0"/>
              <a:t> RRC </a:t>
            </a:r>
            <a:r>
              <a:rPr lang="fr-FR" dirty="0" err="1"/>
              <a:t>connection</a:t>
            </a:r>
            <a:r>
              <a:rPr lang="fr-FR" dirty="0"/>
              <a:t> </a:t>
            </a:r>
            <a:r>
              <a:rPr lang="fr-FR" dirty="0" err="1"/>
              <a:t>request</a:t>
            </a:r>
            <a:r>
              <a:rPr lang="fr-FR" dirty="0"/>
              <a:t>. </a:t>
            </a:r>
            <a:r>
              <a:rPr lang="fr-FR" dirty="0" err="1"/>
              <a:t>Therefore</a:t>
            </a:r>
            <a:r>
              <a:rPr lang="fr-FR" dirty="0"/>
              <a:t> </a:t>
            </a:r>
            <a:r>
              <a:rPr lang="fr-FR" dirty="0" err="1"/>
              <a:t>they</a:t>
            </a:r>
            <a:r>
              <a:rPr lang="fr-FR" dirty="0"/>
              <a:t> can match the C-RNTI and TMSI.</a:t>
            </a:r>
            <a:endParaRPr lang="en-GB" dirty="0"/>
          </a:p>
        </p:txBody>
      </p:sp>
      <p:sp>
        <p:nvSpPr>
          <p:cNvPr id="4" name="Espace réservé du numéro de diapositive 3"/>
          <p:cNvSpPr>
            <a:spLocks noGrp="1"/>
          </p:cNvSpPr>
          <p:nvPr>
            <p:ph type="sldNum" sz="quarter" idx="10"/>
          </p:nvPr>
        </p:nvSpPr>
        <p:spPr/>
        <p:txBody>
          <a:bodyPr/>
          <a:lstStyle/>
          <a:p>
            <a:fld id="{D7D5B281-0122-4E48-A0BF-73E5BFCDE4D3}" type="slidenum">
              <a:rPr lang="fr-FR" smtClean="0"/>
              <a:t>14</a:t>
            </a:fld>
            <a:endParaRPr lang="fr-FR"/>
          </a:p>
        </p:txBody>
      </p:sp>
    </p:spTree>
    <p:extLst>
      <p:ext uri="{BB962C8B-B14F-4D97-AF65-F5344CB8AC3E}">
        <p14:creationId xmlns:p14="http://schemas.microsoft.com/office/powerpoint/2010/main" val="1719853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It’s</a:t>
            </a:r>
            <a:r>
              <a:rPr lang="fr-FR" dirty="0"/>
              <a:t> not </a:t>
            </a:r>
            <a:r>
              <a:rPr lang="fr-FR" dirty="0" err="1"/>
              <a:t>unusual</a:t>
            </a:r>
            <a:r>
              <a:rPr lang="fr-FR" dirty="0"/>
              <a:t> </a:t>
            </a:r>
            <a:r>
              <a:rPr lang="fr-FR" dirty="0" err="1"/>
              <a:t>that</a:t>
            </a:r>
            <a:r>
              <a:rPr lang="fr-FR" dirty="0"/>
              <a:t> in </a:t>
            </a:r>
            <a:r>
              <a:rPr lang="fr-FR" dirty="0" err="1"/>
              <a:t>step</a:t>
            </a:r>
            <a:r>
              <a:rPr lang="fr-FR" dirty="0"/>
              <a:t> 1, multiple </a:t>
            </a:r>
            <a:r>
              <a:rPr lang="fr-FR" dirty="0" err="1"/>
              <a:t>devices</a:t>
            </a:r>
            <a:r>
              <a:rPr lang="fr-FR" dirty="0"/>
              <a:t> </a:t>
            </a:r>
            <a:r>
              <a:rPr lang="fr-FR" dirty="0" err="1"/>
              <a:t>send</a:t>
            </a:r>
            <a:r>
              <a:rPr lang="fr-FR" dirty="0"/>
              <a:t> the </a:t>
            </a:r>
            <a:r>
              <a:rPr lang="fr-FR" dirty="0" err="1"/>
              <a:t>same</a:t>
            </a:r>
            <a:r>
              <a:rPr lang="fr-FR" dirty="0"/>
              <a:t> </a:t>
            </a:r>
            <a:r>
              <a:rPr lang="fr-FR" dirty="0" err="1"/>
              <a:t>Random</a:t>
            </a:r>
            <a:r>
              <a:rPr lang="fr-FR" dirty="0"/>
              <a:t> </a:t>
            </a:r>
            <a:r>
              <a:rPr lang="fr-FR" dirty="0" err="1"/>
              <a:t>access</a:t>
            </a:r>
            <a:r>
              <a:rPr lang="fr-FR" dirty="0"/>
              <a:t> </a:t>
            </a:r>
            <a:r>
              <a:rPr lang="fr-FR" dirty="0" err="1"/>
              <a:t>preamble</a:t>
            </a:r>
            <a:r>
              <a:rPr lang="fr-FR" dirty="0"/>
              <a:t>, </a:t>
            </a:r>
            <a:r>
              <a:rPr lang="fr-FR" dirty="0" err="1"/>
              <a:t>this</a:t>
            </a:r>
            <a:r>
              <a:rPr lang="fr-FR" dirty="0"/>
              <a:t> </a:t>
            </a:r>
            <a:r>
              <a:rPr lang="fr-FR" dirty="0" err="1"/>
              <a:t>is</a:t>
            </a:r>
            <a:r>
              <a:rPr lang="fr-FR" dirty="0"/>
              <a:t> </a:t>
            </a:r>
            <a:r>
              <a:rPr lang="fr-FR" dirty="0" err="1"/>
              <a:t>called</a:t>
            </a:r>
            <a:r>
              <a:rPr lang="fr-FR" dirty="0"/>
              <a:t> contention. In </a:t>
            </a:r>
            <a:r>
              <a:rPr lang="fr-FR" dirty="0" err="1"/>
              <a:t>this</a:t>
            </a:r>
            <a:r>
              <a:rPr lang="fr-FR" dirty="0"/>
              <a:t> case, the </a:t>
            </a:r>
            <a:r>
              <a:rPr lang="fr-FR" dirty="0" err="1"/>
              <a:t>eNodeB</a:t>
            </a:r>
            <a:r>
              <a:rPr lang="fr-FR" dirty="0"/>
              <a:t> </a:t>
            </a:r>
            <a:r>
              <a:rPr lang="fr-FR" dirty="0" err="1"/>
              <a:t>will</a:t>
            </a:r>
            <a:r>
              <a:rPr lang="fr-FR" dirty="0"/>
              <a:t> </a:t>
            </a:r>
            <a:r>
              <a:rPr lang="fr-FR" dirty="0" err="1"/>
              <a:t>perform</a:t>
            </a:r>
            <a:r>
              <a:rPr lang="fr-FR" dirty="0"/>
              <a:t> contention </a:t>
            </a:r>
            <a:r>
              <a:rPr lang="fr-FR" dirty="0" err="1"/>
              <a:t>resolution</a:t>
            </a:r>
            <a:r>
              <a:rPr lang="fr-FR" dirty="0"/>
              <a:t> </a:t>
            </a:r>
            <a:r>
              <a:rPr lang="fr-FR" dirty="0" err="1"/>
              <a:t>so</a:t>
            </a:r>
            <a:r>
              <a:rPr lang="fr-FR" dirty="0"/>
              <a:t> </a:t>
            </a:r>
            <a:r>
              <a:rPr lang="fr-FR" dirty="0" err="1"/>
              <a:t>each</a:t>
            </a:r>
            <a:r>
              <a:rPr lang="fr-FR" dirty="0"/>
              <a:t> </a:t>
            </a:r>
            <a:r>
              <a:rPr lang="fr-FR" dirty="0" err="1"/>
              <a:t>device</a:t>
            </a:r>
            <a:r>
              <a:rPr lang="fr-FR" dirty="0"/>
              <a:t> has a unique identifier.</a:t>
            </a:r>
          </a:p>
          <a:p>
            <a:r>
              <a:rPr lang="fr-FR" dirty="0"/>
              <a:t>In </a:t>
            </a:r>
            <a:r>
              <a:rPr lang="fr-FR" dirty="0" err="1"/>
              <a:t>this</a:t>
            </a:r>
            <a:r>
              <a:rPr lang="fr-FR" dirty="0"/>
              <a:t> process, </a:t>
            </a:r>
            <a:r>
              <a:rPr lang="fr-FR" dirty="0" err="1"/>
              <a:t>when</a:t>
            </a:r>
            <a:r>
              <a:rPr lang="fr-FR" dirty="0"/>
              <a:t> the </a:t>
            </a:r>
            <a:r>
              <a:rPr lang="fr-FR" dirty="0" err="1"/>
              <a:t>eNodeB</a:t>
            </a:r>
            <a:r>
              <a:rPr lang="fr-FR" dirty="0"/>
              <a:t> </a:t>
            </a:r>
            <a:r>
              <a:rPr lang="fr-FR" dirty="0" err="1"/>
              <a:t>answers</a:t>
            </a:r>
            <a:r>
              <a:rPr lang="fr-FR" dirty="0"/>
              <a:t> to the RRC </a:t>
            </a:r>
            <a:r>
              <a:rPr lang="fr-FR" dirty="0" err="1"/>
              <a:t>connection</a:t>
            </a:r>
            <a:r>
              <a:rPr lang="fr-FR" dirty="0"/>
              <a:t> </a:t>
            </a:r>
            <a:r>
              <a:rPr lang="fr-FR" dirty="0" err="1"/>
              <a:t>request</a:t>
            </a:r>
            <a:r>
              <a:rPr lang="fr-FR" dirty="0"/>
              <a:t> </a:t>
            </a:r>
            <a:r>
              <a:rPr lang="fr-FR" dirty="0" err="1"/>
              <a:t>from</a:t>
            </a:r>
            <a:r>
              <a:rPr lang="fr-FR" dirty="0"/>
              <a:t> the UE, </a:t>
            </a:r>
            <a:r>
              <a:rPr lang="fr-FR" dirty="0" err="1"/>
              <a:t>it</a:t>
            </a:r>
            <a:r>
              <a:rPr lang="fr-FR" dirty="0"/>
              <a:t> </a:t>
            </a:r>
            <a:r>
              <a:rPr lang="fr-FR" dirty="0" err="1"/>
              <a:t>will</a:t>
            </a:r>
            <a:r>
              <a:rPr lang="fr-FR" dirty="0"/>
              <a:t> </a:t>
            </a:r>
            <a:r>
              <a:rPr lang="fr-FR" dirty="0" err="1"/>
              <a:t>also</a:t>
            </a:r>
            <a:r>
              <a:rPr lang="fr-FR" dirty="0"/>
              <a:t> </a:t>
            </a:r>
            <a:r>
              <a:rPr lang="fr-FR" dirty="0" err="1"/>
              <a:t>attach</a:t>
            </a:r>
            <a:r>
              <a:rPr lang="fr-FR" dirty="0"/>
              <a:t> the </a:t>
            </a:r>
            <a:r>
              <a:rPr lang="fr-FR" dirty="0" err="1"/>
              <a:t>previous</a:t>
            </a:r>
            <a:r>
              <a:rPr lang="fr-FR" dirty="0"/>
              <a:t> </a:t>
            </a:r>
            <a:r>
              <a:rPr lang="fr-FR" dirty="0" err="1"/>
              <a:t>uplink</a:t>
            </a:r>
            <a:r>
              <a:rPr lang="fr-FR" dirty="0"/>
              <a:t> data unit and in </a:t>
            </a:r>
            <a:r>
              <a:rPr lang="fr-FR" dirty="0" err="1"/>
              <a:t>this</a:t>
            </a:r>
            <a:r>
              <a:rPr lang="fr-FR" dirty="0"/>
              <a:t> case </a:t>
            </a:r>
            <a:r>
              <a:rPr lang="fr-FR" dirty="0" err="1"/>
              <a:t>this</a:t>
            </a:r>
            <a:r>
              <a:rPr lang="fr-FR" dirty="0"/>
              <a:t> </a:t>
            </a:r>
            <a:r>
              <a:rPr lang="fr-FR" dirty="0" err="1"/>
              <a:t>is</a:t>
            </a:r>
            <a:r>
              <a:rPr lang="fr-FR" dirty="0"/>
              <a:t> the RRC </a:t>
            </a:r>
            <a:r>
              <a:rPr lang="fr-FR" dirty="0" err="1"/>
              <a:t>connection</a:t>
            </a:r>
            <a:r>
              <a:rPr lang="fr-FR" dirty="0"/>
              <a:t> </a:t>
            </a:r>
            <a:r>
              <a:rPr lang="fr-FR" dirty="0" err="1"/>
              <a:t>request</a:t>
            </a:r>
            <a:r>
              <a:rPr lang="fr-FR" dirty="0"/>
              <a:t> </a:t>
            </a:r>
            <a:r>
              <a:rPr lang="fr-FR" dirty="0" err="1"/>
              <a:t>which</a:t>
            </a:r>
            <a:r>
              <a:rPr lang="fr-FR" dirty="0"/>
              <a:t> </a:t>
            </a:r>
            <a:r>
              <a:rPr lang="fr-FR" dirty="0" err="1"/>
              <a:t>includes</a:t>
            </a:r>
            <a:r>
              <a:rPr lang="fr-FR" dirty="0"/>
              <a:t> the TMSI of the </a:t>
            </a:r>
            <a:r>
              <a:rPr lang="fr-FR" dirty="0" err="1"/>
              <a:t>target</a:t>
            </a:r>
            <a:r>
              <a:rPr lang="fr-FR" dirty="0"/>
              <a:t> UE</a:t>
            </a:r>
          </a:p>
          <a:p>
            <a:r>
              <a:rPr lang="fr-FR" dirty="0" err="1"/>
              <a:t>They</a:t>
            </a:r>
            <a:r>
              <a:rPr lang="fr-FR" dirty="0"/>
              <a:t> </a:t>
            </a:r>
            <a:r>
              <a:rPr lang="fr-FR" dirty="0" err="1"/>
              <a:t>finally</a:t>
            </a:r>
            <a:r>
              <a:rPr lang="fr-FR" dirty="0"/>
              <a:t> </a:t>
            </a:r>
            <a:r>
              <a:rPr lang="fr-FR" dirty="0" err="1"/>
              <a:t>only</a:t>
            </a:r>
            <a:r>
              <a:rPr lang="fr-FR" dirty="0"/>
              <a:t> have to match the C-RNTI </a:t>
            </a:r>
            <a:r>
              <a:rPr lang="fr-FR" dirty="0" err="1"/>
              <a:t>from</a:t>
            </a:r>
            <a:r>
              <a:rPr lang="fr-FR" dirty="0"/>
              <a:t> </a:t>
            </a:r>
            <a:r>
              <a:rPr lang="fr-FR" dirty="0" err="1"/>
              <a:t>step</a:t>
            </a:r>
            <a:r>
              <a:rPr lang="fr-FR" dirty="0"/>
              <a:t> 2 to the TMSI </a:t>
            </a:r>
            <a:r>
              <a:rPr lang="fr-FR" dirty="0" err="1"/>
              <a:t>that</a:t>
            </a:r>
            <a:r>
              <a:rPr lang="fr-FR" dirty="0"/>
              <a:t> </a:t>
            </a:r>
            <a:r>
              <a:rPr lang="fr-FR" dirty="0" err="1"/>
              <a:t>they</a:t>
            </a:r>
            <a:r>
              <a:rPr lang="fr-FR" dirty="0"/>
              <a:t> </a:t>
            </a:r>
            <a:r>
              <a:rPr lang="fr-FR" dirty="0" err="1"/>
              <a:t>got</a:t>
            </a:r>
            <a:r>
              <a:rPr lang="fr-FR" dirty="0"/>
              <a:t> </a:t>
            </a:r>
            <a:r>
              <a:rPr lang="fr-FR" dirty="0" err="1"/>
              <a:t>from</a:t>
            </a:r>
            <a:r>
              <a:rPr lang="fr-FR" dirty="0"/>
              <a:t> </a:t>
            </a:r>
            <a:r>
              <a:rPr lang="fr-FR" dirty="0" err="1"/>
              <a:t>step</a:t>
            </a:r>
            <a:r>
              <a:rPr lang="fr-FR" dirty="0"/>
              <a:t> 4.</a:t>
            </a:r>
            <a:endParaRPr lang="en-GB" dirty="0"/>
          </a:p>
        </p:txBody>
      </p:sp>
      <p:sp>
        <p:nvSpPr>
          <p:cNvPr id="4" name="Espace réservé du numéro de diapositive 3"/>
          <p:cNvSpPr>
            <a:spLocks noGrp="1"/>
          </p:cNvSpPr>
          <p:nvPr>
            <p:ph type="sldNum" sz="quarter" idx="10"/>
          </p:nvPr>
        </p:nvSpPr>
        <p:spPr/>
        <p:txBody>
          <a:bodyPr/>
          <a:lstStyle/>
          <a:p>
            <a:fld id="{D7D5B281-0122-4E48-A0BF-73E5BFCDE4D3}" type="slidenum">
              <a:rPr lang="fr-FR" smtClean="0"/>
              <a:t>15</a:t>
            </a:fld>
            <a:endParaRPr lang="fr-FR"/>
          </a:p>
        </p:txBody>
      </p:sp>
    </p:spTree>
    <p:extLst>
      <p:ext uri="{BB962C8B-B14F-4D97-AF65-F5344CB8AC3E}">
        <p14:creationId xmlns:p14="http://schemas.microsoft.com/office/powerpoint/2010/main" val="1710113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They</a:t>
            </a:r>
            <a:r>
              <a:rPr lang="fr-FR" dirty="0"/>
              <a:t> </a:t>
            </a:r>
            <a:r>
              <a:rPr lang="fr-FR" dirty="0" err="1"/>
              <a:t>performed</a:t>
            </a:r>
            <a:r>
              <a:rPr lang="fr-FR" dirty="0"/>
              <a:t> the </a:t>
            </a:r>
            <a:r>
              <a:rPr lang="fr-FR" dirty="0" err="1"/>
              <a:t>Downlink</a:t>
            </a:r>
            <a:r>
              <a:rPr lang="fr-FR" dirty="0"/>
              <a:t> sniffer </a:t>
            </a:r>
            <a:r>
              <a:rPr lang="fr-FR" dirty="0" err="1"/>
              <a:t>attack</a:t>
            </a:r>
            <a:r>
              <a:rPr lang="fr-FR" dirty="0"/>
              <a:t> </a:t>
            </a:r>
            <a:r>
              <a:rPr lang="fr-FR" dirty="0" err="1"/>
              <a:t>with</a:t>
            </a:r>
            <a:r>
              <a:rPr lang="fr-FR" dirty="0"/>
              <a:t> 2 SDR, software </a:t>
            </a:r>
            <a:r>
              <a:rPr lang="fr-FR" dirty="0" err="1"/>
              <a:t>defined</a:t>
            </a:r>
            <a:r>
              <a:rPr lang="fr-FR" dirty="0"/>
              <a:t> radios </a:t>
            </a:r>
            <a:r>
              <a:rPr lang="fr-FR" dirty="0" err="1"/>
              <a:t>which</a:t>
            </a:r>
            <a:r>
              <a:rPr lang="fr-FR" dirty="0"/>
              <a:t> are radios in </a:t>
            </a:r>
            <a:r>
              <a:rPr lang="fr-FR" dirty="0" err="1"/>
              <a:t>which</a:t>
            </a:r>
            <a:r>
              <a:rPr lang="fr-FR" dirty="0"/>
              <a:t> all of the </a:t>
            </a:r>
            <a:r>
              <a:rPr lang="fr-FR" dirty="0" err="1"/>
              <a:t>physical</a:t>
            </a:r>
            <a:r>
              <a:rPr lang="fr-FR" dirty="0"/>
              <a:t> layer </a:t>
            </a:r>
            <a:r>
              <a:rPr lang="fr-FR" dirty="0" err="1"/>
              <a:t>functions</a:t>
            </a:r>
            <a:r>
              <a:rPr lang="fr-FR" dirty="0"/>
              <a:t> are software </a:t>
            </a:r>
            <a:r>
              <a:rPr lang="fr-FR" dirty="0" err="1"/>
              <a:t>defined</a:t>
            </a:r>
            <a:r>
              <a:rPr lang="fr-FR" dirty="0"/>
              <a:t>.</a:t>
            </a:r>
          </a:p>
          <a:p>
            <a:r>
              <a:rPr lang="fr-FR" dirty="0"/>
              <a:t>One </a:t>
            </a:r>
            <a:r>
              <a:rPr lang="fr-FR" dirty="0" err="1"/>
              <a:t>will</a:t>
            </a:r>
            <a:r>
              <a:rPr lang="fr-FR" dirty="0"/>
              <a:t> </a:t>
            </a:r>
            <a:r>
              <a:rPr lang="fr-FR" dirty="0" err="1"/>
              <a:t>be</a:t>
            </a:r>
            <a:r>
              <a:rPr lang="fr-FR" dirty="0"/>
              <a:t> </a:t>
            </a:r>
            <a:r>
              <a:rPr lang="fr-FR" dirty="0" err="1"/>
              <a:t>representing</a:t>
            </a:r>
            <a:r>
              <a:rPr lang="fr-FR" dirty="0"/>
              <a:t> the UE and the </a:t>
            </a:r>
            <a:r>
              <a:rPr lang="fr-FR" dirty="0" err="1"/>
              <a:t>other</a:t>
            </a:r>
            <a:r>
              <a:rPr lang="fr-FR" dirty="0"/>
              <a:t> one the </a:t>
            </a:r>
            <a:r>
              <a:rPr lang="fr-FR" dirty="0" err="1"/>
              <a:t>downlink</a:t>
            </a:r>
            <a:r>
              <a:rPr lang="fr-FR" dirty="0"/>
              <a:t> sniffer</a:t>
            </a:r>
          </a:p>
          <a:p>
            <a:r>
              <a:rPr lang="fr-FR" dirty="0"/>
              <a:t>The UE </a:t>
            </a:r>
            <a:r>
              <a:rPr lang="fr-FR" dirty="0" err="1"/>
              <a:t>implements</a:t>
            </a:r>
            <a:r>
              <a:rPr lang="fr-FR" dirty="0"/>
              <a:t> </a:t>
            </a:r>
            <a:r>
              <a:rPr lang="fr-FR" dirty="0" err="1"/>
              <a:t>srsUE</a:t>
            </a:r>
            <a:r>
              <a:rPr lang="fr-FR" dirty="0"/>
              <a:t> </a:t>
            </a:r>
            <a:r>
              <a:rPr lang="fr-FR" dirty="0" err="1"/>
              <a:t>which</a:t>
            </a:r>
            <a:r>
              <a:rPr lang="fr-FR" dirty="0"/>
              <a:t> </a:t>
            </a:r>
            <a:r>
              <a:rPr lang="fr-FR" dirty="0" err="1"/>
              <a:t>is</a:t>
            </a:r>
            <a:r>
              <a:rPr lang="fr-FR" dirty="0"/>
              <a:t> </a:t>
            </a:r>
            <a:r>
              <a:rPr lang="fr-FR" dirty="0" err="1"/>
              <a:t>modified</a:t>
            </a:r>
            <a:r>
              <a:rPr lang="fr-FR" dirty="0"/>
              <a:t> to </a:t>
            </a:r>
            <a:r>
              <a:rPr lang="fr-FR" dirty="0" err="1"/>
              <a:t>be</a:t>
            </a:r>
            <a:r>
              <a:rPr lang="fr-FR" dirty="0"/>
              <a:t> able to </a:t>
            </a:r>
            <a:r>
              <a:rPr lang="fr-FR" dirty="0" err="1"/>
              <a:t>connect</a:t>
            </a:r>
            <a:r>
              <a:rPr lang="fr-FR" dirty="0"/>
              <a:t> to a commercial network.</a:t>
            </a:r>
          </a:p>
          <a:p>
            <a:r>
              <a:rPr lang="fr-FR" dirty="0"/>
              <a:t>The second SDR </a:t>
            </a:r>
            <a:r>
              <a:rPr lang="fr-FR" dirty="0" err="1"/>
              <a:t>represents</a:t>
            </a:r>
            <a:r>
              <a:rPr lang="fr-FR" dirty="0"/>
              <a:t> the </a:t>
            </a:r>
            <a:r>
              <a:rPr lang="fr-FR" dirty="0" err="1"/>
              <a:t>downlink</a:t>
            </a:r>
            <a:r>
              <a:rPr lang="fr-FR" dirty="0"/>
              <a:t> sniffer </a:t>
            </a:r>
            <a:r>
              <a:rPr lang="fr-FR" dirty="0" err="1"/>
              <a:t>which</a:t>
            </a:r>
            <a:r>
              <a:rPr lang="fr-FR" dirty="0"/>
              <a:t> </a:t>
            </a:r>
            <a:r>
              <a:rPr lang="fr-FR" dirty="0" err="1"/>
              <a:t>also</a:t>
            </a:r>
            <a:r>
              <a:rPr lang="fr-FR" dirty="0"/>
              <a:t> </a:t>
            </a:r>
            <a:r>
              <a:rPr lang="fr-FR" dirty="0" err="1"/>
              <a:t>implements</a:t>
            </a:r>
            <a:r>
              <a:rPr lang="fr-FR" dirty="0"/>
              <a:t> </a:t>
            </a:r>
            <a:r>
              <a:rPr lang="fr-FR" dirty="0" err="1"/>
              <a:t>srsLTE</a:t>
            </a:r>
            <a:r>
              <a:rPr lang="fr-FR" dirty="0"/>
              <a:t> and </a:t>
            </a:r>
            <a:r>
              <a:rPr lang="fr-FR" dirty="0" err="1"/>
              <a:t>will</a:t>
            </a:r>
            <a:r>
              <a:rPr lang="fr-FR" dirty="0"/>
              <a:t> </a:t>
            </a:r>
            <a:r>
              <a:rPr lang="fr-FR" dirty="0" err="1"/>
              <a:t>listen</a:t>
            </a:r>
            <a:r>
              <a:rPr lang="fr-FR" dirty="0"/>
              <a:t> to the broadcast channels of </a:t>
            </a:r>
            <a:r>
              <a:rPr lang="fr-FR" dirty="0" err="1"/>
              <a:t>eNodeB</a:t>
            </a:r>
            <a:r>
              <a:rPr lang="fr-FR" dirty="0"/>
              <a:t>.</a:t>
            </a:r>
          </a:p>
          <a:p>
            <a:r>
              <a:rPr lang="fr-FR" dirty="0"/>
              <a:t>All traces </a:t>
            </a:r>
            <a:r>
              <a:rPr lang="fr-FR" dirty="0" err="1"/>
              <a:t>from</a:t>
            </a:r>
            <a:r>
              <a:rPr lang="fr-FR" dirty="0"/>
              <a:t> </a:t>
            </a:r>
            <a:r>
              <a:rPr lang="fr-FR" dirty="0" err="1"/>
              <a:t>uplink</a:t>
            </a:r>
            <a:r>
              <a:rPr lang="fr-FR" dirty="0"/>
              <a:t> and </a:t>
            </a:r>
            <a:r>
              <a:rPr lang="fr-FR" dirty="0" err="1"/>
              <a:t>downlink</a:t>
            </a:r>
            <a:r>
              <a:rPr lang="fr-FR" dirty="0"/>
              <a:t> </a:t>
            </a:r>
            <a:r>
              <a:rPr lang="fr-FR" dirty="0" err="1"/>
              <a:t>sniffers</a:t>
            </a:r>
            <a:r>
              <a:rPr lang="fr-FR" dirty="0"/>
              <a:t> are </a:t>
            </a:r>
            <a:r>
              <a:rPr lang="fr-FR" dirty="0" err="1"/>
              <a:t>recorded</a:t>
            </a:r>
            <a:r>
              <a:rPr lang="fr-FR" dirty="0"/>
              <a:t> to </a:t>
            </a:r>
            <a:r>
              <a:rPr lang="fr-FR" dirty="0" err="1"/>
              <a:t>evaluate</a:t>
            </a:r>
            <a:r>
              <a:rPr lang="fr-FR" dirty="0"/>
              <a:t> the </a:t>
            </a:r>
            <a:r>
              <a:rPr lang="fr-FR" dirty="0" err="1"/>
              <a:t>attack</a:t>
            </a:r>
            <a:endParaRPr lang="en-GB" dirty="0"/>
          </a:p>
        </p:txBody>
      </p:sp>
      <p:sp>
        <p:nvSpPr>
          <p:cNvPr id="4" name="Espace réservé du numéro de diapositive 3"/>
          <p:cNvSpPr>
            <a:spLocks noGrp="1"/>
          </p:cNvSpPr>
          <p:nvPr>
            <p:ph type="sldNum" sz="quarter" idx="10"/>
          </p:nvPr>
        </p:nvSpPr>
        <p:spPr/>
        <p:txBody>
          <a:bodyPr/>
          <a:lstStyle/>
          <a:p>
            <a:fld id="{D7D5B281-0122-4E48-A0BF-73E5BFCDE4D3}" type="slidenum">
              <a:rPr lang="fr-FR" smtClean="0"/>
              <a:t>16</a:t>
            </a:fld>
            <a:endParaRPr lang="fr-FR"/>
          </a:p>
        </p:txBody>
      </p:sp>
    </p:spTree>
    <p:extLst>
      <p:ext uri="{BB962C8B-B14F-4D97-AF65-F5344CB8AC3E}">
        <p14:creationId xmlns:p14="http://schemas.microsoft.com/office/powerpoint/2010/main" val="1320763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First </a:t>
            </a:r>
            <a:r>
              <a:rPr lang="fr-FR" dirty="0" err="1"/>
              <a:t>step</a:t>
            </a:r>
            <a:r>
              <a:rPr lang="fr-FR" dirty="0"/>
              <a:t> </a:t>
            </a:r>
            <a:r>
              <a:rPr lang="fr-FR" dirty="0" err="1"/>
              <a:t>is</a:t>
            </a:r>
            <a:r>
              <a:rPr lang="fr-FR" dirty="0"/>
              <a:t> to setup a new TCP </a:t>
            </a:r>
            <a:r>
              <a:rPr lang="fr-FR" dirty="0" err="1"/>
              <a:t>connection</a:t>
            </a:r>
            <a:r>
              <a:rPr lang="fr-FR" dirty="0"/>
              <a:t> to an </a:t>
            </a:r>
            <a:r>
              <a:rPr lang="fr-FR" dirty="0" err="1"/>
              <a:t>arbitrary</a:t>
            </a:r>
            <a:r>
              <a:rPr lang="fr-FR" dirty="0"/>
              <a:t> server to trigger the radio </a:t>
            </a:r>
            <a:r>
              <a:rPr lang="fr-FR" dirty="0" err="1"/>
              <a:t>connection</a:t>
            </a:r>
            <a:r>
              <a:rPr lang="fr-FR" dirty="0"/>
              <a:t> establishment process</a:t>
            </a:r>
          </a:p>
          <a:p>
            <a:r>
              <a:rPr lang="fr-FR" dirty="0" err="1"/>
              <a:t>Then</a:t>
            </a:r>
            <a:r>
              <a:rPr lang="fr-FR" dirty="0"/>
              <a:t> the </a:t>
            </a:r>
            <a:r>
              <a:rPr lang="fr-FR" dirty="0" err="1"/>
              <a:t>downlink</a:t>
            </a:r>
            <a:r>
              <a:rPr lang="fr-FR" dirty="0"/>
              <a:t> sniffer </a:t>
            </a:r>
            <a:r>
              <a:rPr lang="fr-FR" dirty="0" err="1"/>
              <a:t>will</a:t>
            </a:r>
            <a:r>
              <a:rPr lang="fr-FR" dirty="0"/>
              <a:t> </a:t>
            </a:r>
            <a:r>
              <a:rPr lang="fr-FR" dirty="0" err="1"/>
              <a:t>eavesdrop</a:t>
            </a:r>
            <a:r>
              <a:rPr lang="fr-FR" dirty="0"/>
              <a:t> the </a:t>
            </a:r>
            <a:r>
              <a:rPr lang="fr-FR" dirty="0" err="1"/>
              <a:t>RARs</a:t>
            </a:r>
            <a:r>
              <a:rPr lang="fr-FR" dirty="0"/>
              <a:t> </a:t>
            </a:r>
            <a:r>
              <a:rPr lang="fr-FR" dirty="0" err="1"/>
              <a:t>from</a:t>
            </a:r>
            <a:r>
              <a:rPr lang="fr-FR" dirty="0"/>
              <a:t> </a:t>
            </a:r>
            <a:r>
              <a:rPr lang="fr-FR" dirty="0" err="1"/>
              <a:t>eNodeB</a:t>
            </a:r>
            <a:r>
              <a:rPr lang="fr-FR" dirty="0"/>
              <a:t> to </a:t>
            </a:r>
            <a:r>
              <a:rPr lang="fr-FR" dirty="0" err="1"/>
              <a:t>get</a:t>
            </a:r>
            <a:r>
              <a:rPr lang="fr-FR" dirty="0"/>
              <a:t> the C-RNTI</a:t>
            </a:r>
          </a:p>
          <a:p>
            <a:r>
              <a:rPr lang="fr-FR" dirty="0"/>
              <a:t>Following the RRC </a:t>
            </a:r>
            <a:r>
              <a:rPr lang="fr-FR" dirty="0" err="1"/>
              <a:t>connection</a:t>
            </a:r>
            <a:r>
              <a:rPr lang="fr-FR" dirty="0"/>
              <a:t> </a:t>
            </a:r>
            <a:r>
              <a:rPr lang="fr-FR" dirty="0" err="1"/>
              <a:t>request</a:t>
            </a:r>
            <a:r>
              <a:rPr lang="fr-FR" dirty="0"/>
              <a:t> </a:t>
            </a:r>
            <a:r>
              <a:rPr lang="fr-FR" dirty="0" err="1"/>
              <a:t>from</a:t>
            </a:r>
            <a:r>
              <a:rPr lang="fr-FR" dirty="0"/>
              <a:t> the UE, </a:t>
            </a:r>
            <a:r>
              <a:rPr lang="fr-FR" dirty="0" err="1"/>
              <a:t>eNodeB</a:t>
            </a:r>
            <a:r>
              <a:rPr lang="fr-FR" dirty="0"/>
              <a:t> </a:t>
            </a:r>
            <a:r>
              <a:rPr lang="fr-FR" dirty="0" err="1"/>
              <a:t>sends</a:t>
            </a:r>
            <a:r>
              <a:rPr lang="fr-FR" dirty="0"/>
              <a:t> TMSI in RRC </a:t>
            </a:r>
            <a:r>
              <a:rPr lang="fr-FR" dirty="0" err="1"/>
              <a:t>connection</a:t>
            </a:r>
            <a:r>
              <a:rPr lang="fr-FR" dirty="0"/>
              <a:t> setup </a:t>
            </a:r>
            <a:r>
              <a:rPr lang="fr-FR" dirty="0" err="1"/>
              <a:t>within</a:t>
            </a:r>
            <a:r>
              <a:rPr lang="fr-FR" dirty="0"/>
              <a:t> the contention </a:t>
            </a:r>
            <a:r>
              <a:rPr lang="fr-FR" dirty="0" err="1"/>
              <a:t>resolution</a:t>
            </a:r>
            <a:r>
              <a:rPr lang="fr-FR" dirty="0"/>
              <a:t> </a:t>
            </a:r>
            <a:r>
              <a:rPr lang="fr-FR" dirty="0" err="1"/>
              <a:t>which</a:t>
            </a:r>
            <a:r>
              <a:rPr lang="fr-FR" dirty="0"/>
              <a:t> </a:t>
            </a:r>
            <a:r>
              <a:rPr lang="fr-FR" dirty="0" err="1"/>
              <a:t>is</a:t>
            </a:r>
            <a:r>
              <a:rPr lang="fr-FR" dirty="0"/>
              <a:t> </a:t>
            </a:r>
            <a:r>
              <a:rPr lang="fr-FR" dirty="0" err="1"/>
              <a:t>also</a:t>
            </a:r>
            <a:r>
              <a:rPr lang="fr-FR" dirty="0"/>
              <a:t> </a:t>
            </a:r>
            <a:r>
              <a:rPr lang="fr-FR" dirty="0" err="1"/>
              <a:t>eavesdropped</a:t>
            </a:r>
            <a:r>
              <a:rPr lang="fr-FR" dirty="0"/>
              <a:t> by the </a:t>
            </a:r>
            <a:r>
              <a:rPr lang="fr-FR" dirty="0" err="1"/>
              <a:t>downlink</a:t>
            </a:r>
            <a:r>
              <a:rPr lang="fr-FR" dirty="0"/>
              <a:t> sniffer</a:t>
            </a:r>
          </a:p>
          <a:p>
            <a:r>
              <a:rPr lang="fr-FR" dirty="0" err="1"/>
              <a:t>Finally</a:t>
            </a:r>
            <a:r>
              <a:rPr lang="fr-FR" dirty="0"/>
              <a:t>, all </a:t>
            </a:r>
            <a:r>
              <a:rPr lang="fr-FR" dirty="0" err="1"/>
              <a:t>they</a:t>
            </a:r>
            <a:r>
              <a:rPr lang="fr-FR" dirty="0"/>
              <a:t> have to do </a:t>
            </a:r>
            <a:r>
              <a:rPr lang="fr-FR" dirty="0" err="1"/>
              <a:t>is</a:t>
            </a:r>
            <a:r>
              <a:rPr lang="fr-FR" dirty="0"/>
              <a:t> match the set of C-RNTI </a:t>
            </a:r>
            <a:r>
              <a:rPr lang="fr-FR" dirty="0" err="1"/>
              <a:t>with</a:t>
            </a:r>
            <a:r>
              <a:rPr lang="fr-FR" dirty="0"/>
              <a:t> the </a:t>
            </a:r>
            <a:r>
              <a:rPr lang="fr-FR" dirty="0" err="1"/>
              <a:t>eavesdropped</a:t>
            </a:r>
            <a:r>
              <a:rPr lang="fr-FR" dirty="0"/>
              <a:t> TMSI </a:t>
            </a:r>
            <a:r>
              <a:rPr lang="fr-FR" dirty="0" err="1"/>
              <a:t>from</a:t>
            </a:r>
            <a:r>
              <a:rPr lang="fr-FR" dirty="0"/>
              <a:t> 3.</a:t>
            </a:r>
          </a:p>
          <a:p>
            <a:endParaRPr lang="en-GB" dirty="0"/>
          </a:p>
        </p:txBody>
      </p:sp>
      <p:sp>
        <p:nvSpPr>
          <p:cNvPr id="4" name="Espace réservé du numéro de diapositive 3"/>
          <p:cNvSpPr>
            <a:spLocks noGrp="1"/>
          </p:cNvSpPr>
          <p:nvPr>
            <p:ph type="sldNum" sz="quarter" idx="10"/>
          </p:nvPr>
        </p:nvSpPr>
        <p:spPr/>
        <p:txBody>
          <a:bodyPr/>
          <a:lstStyle/>
          <a:p>
            <a:fld id="{D7D5B281-0122-4E48-A0BF-73E5BFCDE4D3}" type="slidenum">
              <a:rPr lang="fr-FR" smtClean="0"/>
              <a:t>17</a:t>
            </a:fld>
            <a:endParaRPr lang="fr-FR"/>
          </a:p>
        </p:txBody>
      </p:sp>
    </p:spTree>
    <p:extLst>
      <p:ext uri="{BB962C8B-B14F-4D97-AF65-F5344CB8AC3E}">
        <p14:creationId xmlns:p14="http://schemas.microsoft.com/office/powerpoint/2010/main" val="553640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 </a:t>
            </a:r>
            <a:r>
              <a:rPr lang="fr-FR" dirty="0" err="1"/>
              <a:t>authors</a:t>
            </a:r>
            <a:r>
              <a:rPr lang="fr-FR" dirty="0"/>
              <a:t> </a:t>
            </a:r>
            <a:r>
              <a:rPr lang="fr-FR" dirty="0" err="1"/>
              <a:t>successfully</a:t>
            </a:r>
            <a:r>
              <a:rPr lang="fr-FR" dirty="0"/>
              <a:t> </a:t>
            </a:r>
            <a:r>
              <a:rPr lang="fr-FR" dirty="0" err="1"/>
              <a:t>performed</a:t>
            </a:r>
            <a:r>
              <a:rPr lang="fr-FR" dirty="0"/>
              <a:t> the </a:t>
            </a:r>
            <a:r>
              <a:rPr lang="fr-FR" dirty="0" err="1"/>
              <a:t>identity</a:t>
            </a:r>
            <a:r>
              <a:rPr lang="fr-FR" dirty="0"/>
              <a:t> mapping </a:t>
            </a:r>
            <a:r>
              <a:rPr lang="fr-FR" dirty="0" err="1"/>
              <a:t>attack</a:t>
            </a:r>
            <a:r>
              <a:rPr lang="fr-FR" dirty="0"/>
              <a:t> 3 times </a:t>
            </a:r>
            <a:r>
              <a:rPr lang="fr-FR" dirty="0" err="1"/>
              <a:t>with</a:t>
            </a:r>
            <a:r>
              <a:rPr lang="fr-FR" dirty="0"/>
              <a:t> the </a:t>
            </a:r>
            <a:r>
              <a:rPr lang="fr-FR" dirty="0" err="1"/>
              <a:t>downlink</a:t>
            </a:r>
            <a:r>
              <a:rPr lang="fr-FR" dirty="0"/>
              <a:t> sniffer.</a:t>
            </a:r>
          </a:p>
          <a:p>
            <a:r>
              <a:rPr lang="fr-FR" dirty="0"/>
              <a:t>You </a:t>
            </a:r>
            <a:r>
              <a:rPr lang="fr-FR" dirty="0" err="1"/>
              <a:t>need</a:t>
            </a:r>
            <a:r>
              <a:rPr lang="fr-FR" dirty="0"/>
              <a:t> to </a:t>
            </a:r>
            <a:r>
              <a:rPr lang="fr-FR" dirty="0" err="1"/>
              <a:t>remember</a:t>
            </a:r>
            <a:r>
              <a:rPr lang="fr-FR" dirty="0"/>
              <a:t> </a:t>
            </a:r>
            <a:r>
              <a:rPr lang="fr-FR" dirty="0" err="1"/>
              <a:t>that</a:t>
            </a:r>
            <a:r>
              <a:rPr lang="fr-FR" dirty="0"/>
              <a:t> </a:t>
            </a:r>
            <a:r>
              <a:rPr lang="fr-FR" dirty="0" err="1"/>
              <a:t>they</a:t>
            </a:r>
            <a:r>
              <a:rPr lang="fr-FR" dirty="0"/>
              <a:t> match all the </a:t>
            </a:r>
            <a:r>
              <a:rPr lang="fr-FR" dirty="0" err="1"/>
              <a:t>TMSIs</a:t>
            </a:r>
            <a:r>
              <a:rPr lang="fr-FR" dirty="0"/>
              <a:t> to </a:t>
            </a:r>
            <a:r>
              <a:rPr lang="fr-FR" dirty="0" err="1"/>
              <a:t>their</a:t>
            </a:r>
            <a:r>
              <a:rPr lang="fr-FR" dirty="0"/>
              <a:t> set of C-</a:t>
            </a:r>
            <a:r>
              <a:rPr lang="fr-FR" dirty="0" err="1"/>
              <a:t>RNTIs</a:t>
            </a:r>
            <a:r>
              <a:rPr lang="fr-FR" dirty="0"/>
              <a:t> </a:t>
            </a:r>
            <a:r>
              <a:rPr lang="fr-FR" dirty="0" err="1"/>
              <a:t>so</a:t>
            </a:r>
            <a:r>
              <a:rPr lang="fr-FR" dirty="0"/>
              <a:t> </a:t>
            </a:r>
            <a:r>
              <a:rPr lang="fr-FR" dirty="0" err="1"/>
              <a:t>this</a:t>
            </a:r>
            <a:r>
              <a:rPr lang="fr-FR" dirty="0"/>
              <a:t> </a:t>
            </a:r>
            <a:r>
              <a:rPr lang="fr-FR" dirty="0" err="1"/>
              <a:t>is</a:t>
            </a:r>
            <a:r>
              <a:rPr lang="fr-FR" dirty="0"/>
              <a:t> not </a:t>
            </a:r>
            <a:r>
              <a:rPr lang="fr-FR" dirty="0" err="1"/>
              <a:t>matching</a:t>
            </a:r>
            <a:r>
              <a:rPr lang="fr-FR" dirty="0"/>
              <a:t> a </a:t>
            </a:r>
            <a:r>
              <a:rPr lang="fr-FR" dirty="0" err="1"/>
              <a:t>specific</a:t>
            </a:r>
            <a:r>
              <a:rPr lang="fr-FR" dirty="0"/>
              <a:t> UE to a TMSI</a:t>
            </a:r>
          </a:p>
          <a:p>
            <a:r>
              <a:rPr lang="fr-FR" dirty="0" err="1"/>
              <a:t>They</a:t>
            </a:r>
            <a:r>
              <a:rPr lang="fr-FR" dirty="0"/>
              <a:t> </a:t>
            </a:r>
            <a:r>
              <a:rPr lang="fr-FR" dirty="0" err="1"/>
              <a:t>recorded</a:t>
            </a:r>
            <a:r>
              <a:rPr lang="fr-FR" dirty="0"/>
              <a:t> a total of 96,911 </a:t>
            </a:r>
            <a:r>
              <a:rPr lang="fr-FR" dirty="0" err="1"/>
              <a:t>connection</a:t>
            </a:r>
            <a:r>
              <a:rPr lang="fr-FR" dirty="0"/>
              <a:t> establishment </a:t>
            </a:r>
            <a:r>
              <a:rPr lang="fr-FR" dirty="0" err="1"/>
              <a:t>procedures</a:t>
            </a:r>
            <a:r>
              <a:rPr lang="fr-FR" dirty="0"/>
              <a:t> </a:t>
            </a:r>
            <a:r>
              <a:rPr lang="fr-FR" dirty="0" err="1"/>
              <a:t>within</a:t>
            </a:r>
            <a:r>
              <a:rPr lang="fr-FR" dirty="0"/>
              <a:t> the </a:t>
            </a:r>
            <a:r>
              <a:rPr lang="fr-FR" dirty="0" err="1"/>
              <a:t>cell</a:t>
            </a:r>
            <a:r>
              <a:rPr lang="fr-FR" dirty="0"/>
              <a:t> of a commercial network. 96.85% of </a:t>
            </a:r>
            <a:r>
              <a:rPr lang="fr-FR" dirty="0" err="1"/>
              <a:t>those</a:t>
            </a:r>
            <a:r>
              <a:rPr lang="fr-FR" dirty="0"/>
              <a:t> radio </a:t>
            </a:r>
            <a:r>
              <a:rPr lang="fr-FR" dirty="0" err="1"/>
              <a:t>connection</a:t>
            </a:r>
            <a:r>
              <a:rPr lang="fr-FR" dirty="0"/>
              <a:t> </a:t>
            </a:r>
            <a:r>
              <a:rPr lang="fr-FR" dirty="0" err="1"/>
              <a:t>procedures</a:t>
            </a:r>
            <a:r>
              <a:rPr lang="fr-FR" dirty="0"/>
              <a:t> </a:t>
            </a:r>
            <a:r>
              <a:rPr lang="fr-FR" dirty="0" err="1"/>
              <a:t>contained</a:t>
            </a:r>
            <a:r>
              <a:rPr lang="fr-FR" dirty="0"/>
              <a:t> a contention-</a:t>
            </a:r>
            <a:r>
              <a:rPr lang="fr-FR" dirty="0" err="1"/>
              <a:t>based</a:t>
            </a:r>
            <a:r>
              <a:rPr lang="fr-FR" dirty="0"/>
              <a:t> </a:t>
            </a:r>
            <a:r>
              <a:rPr lang="fr-FR" dirty="0" err="1"/>
              <a:t>resolution</a:t>
            </a:r>
            <a:r>
              <a:rPr lang="fr-FR" dirty="0"/>
              <a:t> and 91.75% of </a:t>
            </a:r>
            <a:r>
              <a:rPr lang="fr-FR" dirty="0" err="1"/>
              <a:t>which</a:t>
            </a:r>
            <a:r>
              <a:rPr lang="fr-FR" dirty="0"/>
              <a:t> </a:t>
            </a:r>
            <a:r>
              <a:rPr lang="fr-FR" dirty="0" err="1"/>
              <a:t>contain</a:t>
            </a:r>
            <a:r>
              <a:rPr lang="fr-FR" dirty="0"/>
              <a:t> a </a:t>
            </a:r>
            <a:r>
              <a:rPr lang="fr-FR" dirty="0" err="1"/>
              <a:t>valid</a:t>
            </a:r>
            <a:r>
              <a:rPr lang="fr-FR" dirty="0"/>
              <a:t> TMSI. </a:t>
            </a:r>
          </a:p>
          <a:p>
            <a:endParaRPr lang="fr-FR" dirty="0"/>
          </a:p>
          <a:p>
            <a:r>
              <a:rPr lang="fr-FR" dirty="0"/>
              <a:t>But </a:t>
            </a:r>
            <a:r>
              <a:rPr lang="fr-FR" dirty="0" err="1"/>
              <a:t>is</a:t>
            </a:r>
            <a:r>
              <a:rPr lang="fr-FR" dirty="0"/>
              <a:t> </a:t>
            </a:r>
            <a:r>
              <a:rPr lang="fr-FR" dirty="0" err="1"/>
              <a:t>this</a:t>
            </a:r>
            <a:r>
              <a:rPr lang="fr-FR" dirty="0"/>
              <a:t> applicable in real-world </a:t>
            </a:r>
            <a:r>
              <a:rPr lang="fr-FR" dirty="0" err="1"/>
              <a:t>environment</a:t>
            </a:r>
            <a:r>
              <a:rPr lang="fr-FR" dirty="0"/>
              <a:t>? </a:t>
            </a:r>
            <a:r>
              <a:rPr lang="fr-FR" dirty="0" err="1"/>
              <a:t>Personnally</a:t>
            </a:r>
            <a:r>
              <a:rPr lang="fr-FR" dirty="0"/>
              <a:t>, I </a:t>
            </a:r>
            <a:r>
              <a:rPr lang="fr-FR" dirty="0" err="1"/>
              <a:t>don’t</a:t>
            </a:r>
            <a:r>
              <a:rPr lang="fr-FR" dirty="0"/>
              <a:t> </a:t>
            </a:r>
            <a:r>
              <a:rPr lang="fr-FR" dirty="0" err="1"/>
              <a:t>think</a:t>
            </a:r>
            <a:r>
              <a:rPr lang="fr-FR" dirty="0"/>
              <a:t> </a:t>
            </a:r>
            <a:r>
              <a:rPr lang="fr-FR" dirty="0" err="1"/>
              <a:t>so</a:t>
            </a:r>
            <a:r>
              <a:rPr lang="fr-FR" dirty="0"/>
              <a:t>.</a:t>
            </a:r>
          </a:p>
          <a:p>
            <a:r>
              <a:rPr lang="fr-FR" dirty="0" err="1"/>
              <a:t>Well</a:t>
            </a:r>
            <a:r>
              <a:rPr lang="fr-FR" dirty="0"/>
              <a:t>, </a:t>
            </a:r>
            <a:r>
              <a:rPr lang="fr-FR" dirty="0" err="1"/>
              <a:t>using</a:t>
            </a:r>
            <a:r>
              <a:rPr lang="fr-FR" dirty="0"/>
              <a:t> the </a:t>
            </a:r>
            <a:r>
              <a:rPr lang="fr-FR" dirty="0" err="1"/>
              <a:t>downlink</a:t>
            </a:r>
            <a:r>
              <a:rPr lang="fr-FR" dirty="0"/>
              <a:t> sniffer has a </a:t>
            </a:r>
            <a:r>
              <a:rPr lang="fr-FR" dirty="0" err="1"/>
              <a:t>constraint</a:t>
            </a:r>
            <a:r>
              <a:rPr lang="fr-FR" dirty="0"/>
              <a:t>, </a:t>
            </a:r>
            <a:r>
              <a:rPr lang="fr-FR" dirty="0" err="1"/>
              <a:t>you</a:t>
            </a:r>
            <a:r>
              <a:rPr lang="fr-FR" dirty="0"/>
              <a:t> </a:t>
            </a:r>
            <a:r>
              <a:rPr lang="fr-FR" dirty="0" err="1"/>
              <a:t>need</a:t>
            </a:r>
            <a:r>
              <a:rPr lang="fr-FR" dirty="0"/>
              <a:t> a TMSI in the RRC </a:t>
            </a:r>
            <a:r>
              <a:rPr lang="fr-FR" dirty="0" err="1"/>
              <a:t>connection</a:t>
            </a:r>
            <a:r>
              <a:rPr lang="fr-FR" dirty="0"/>
              <a:t> setup. One case </a:t>
            </a:r>
            <a:r>
              <a:rPr lang="fr-FR" dirty="0" err="1"/>
              <a:t>is</a:t>
            </a:r>
            <a:r>
              <a:rPr lang="fr-FR" dirty="0"/>
              <a:t> like </a:t>
            </a:r>
            <a:r>
              <a:rPr lang="fr-FR" dirty="0" err="1"/>
              <a:t>when</a:t>
            </a:r>
            <a:r>
              <a:rPr lang="fr-FR" dirty="0"/>
              <a:t> </a:t>
            </a:r>
            <a:r>
              <a:rPr lang="fr-FR" dirty="0" err="1"/>
              <a:t>you</a:t>
            </a:r>
            <a:r>
              <a:rPr lang="fr-FR" dirty="0"/>
              <a:t> </a:t>
            </a:r>
            <a:r>
              <a:rPr lang="fr-FR" dirty="0" err="1"/>
              <a:t>turn</a:t>
            </a:r>
            <a:r>
              <a:rPr lang="fr-FR" dirty="0"/>
              <a:t> on </a:t>
            </a:r>
            <a:r>
              <a:rPr lang="fr-FR" dirty="0" err="1"/>
              <a:t>your</a:t>
            </a:r>
            <a:r>
              <a:rPr lang="fr-FR" dirty="0"/>
              <a:t> phone, </a:t>
            </a:r>
            <a:r>
              <a:rPr lang="fr-FR" dirty="0" err="1"/>
              <a:t>you</a:t>
            </a:r>
            <a:r>
              <a:rPr lang="fr-FR" dirty="0"/>
              <a:t> </a:t>
            </a:r>
            <a:r>
              <a:rPr lang="fr-FR" dirty="0" err="1"/>
              <a:t>don’t</a:t>
            </a:r>
            <a:r>
              <a:rPr lang="fr-FR" dirty="0"/>
              <a:t> have </a:t>
            </a:r>
            <a:r>
              <a:rPr lang="fr-FR" dirty="0" err="1"/>
              <a:t>any</a:t>
            </a:r>
            <a:r>
              <a:rPr lang="fr-FR" dirty="0"/>
              <a:t> </a:t>
            </a:r>
            <a:r>
              <a:rPr lang="fr-FR" dirty="0" err="1"/>
              <a:t>temporary</a:t>
            </a:r>
            <a:r>
              <a:rPr lang="fr-FR" dirty="0"/>
              <a:t> identifier.</a:t>
            </a:r>
          </a:p>
          <a:p>
            <a:r>
              <a:rPr lang="fr-FR" dirty="0"/>
              <a:t>Plus </a:t>
            </a:r>
            <a:r>
              <a:rPr lang="fr-FR" dirty="0" err="1"/>
              <a:t>they</a:t>
            </a:r>
            <a:r>
              <a:rPr lang="fr-FR" dirty="0"/>
              <a:t> can </a:t>
            </a:r>
            <a:r>
              <a:rPr lang="fr-FR" dirty="0" err="1"/>
              <a:t>only</a:t>
            </a:r>
            <a:r>
              <a:rPr lang="fr-FR" dirty="0"/>
              <a:t> match </a:t>
            </a:r>
            <a:r>
              <a:rPr lang="fr-FR" dirty="0" err="1"/>
              <a:t>their</a:t>
            </a:r>
            <a:r>
              <a:rPr lang="fr-FR" dirty="0"/>
              <a:t> set of C-RNTI to a TMSI, </a:t>
            </a:r>
            <a:r>
              <a:rPr lang="fr-FR" dirty="0" err="1"/>
              <a:t>so</a:t>
            </a:r>
            <a:r>
              <a:rPr lang="fr-FR" dirty="0"/>
              <a:t> </a:t>
            </a:r>
            <a:r>
              <a:rPr lang="fr-FR" dirty="0" err="1"/>
              <a:t>they</a:t>
            </a:r>
            <a:r>
              <a:rPr lang="fr-FR" dirty="0"/>
              <a:t> can match all the C-RNTI </a:t>
            </a:r>
            <a:r>
              <a:rPr lang="fr-FR" dirty="0" err="1"/>
              <a:t>that</a:t>
            </a:r>
            <a:r>
              <a:rPr lang="fr-FR" dirty="0"/>
              <a:t> </a:t>
            </a:r>
            <a:r>
              <a:rPr lang="fr-FR" dirty="0" err="1"/>
              <a:t>they</a:t>
            </a:r>
            <a:r>
              <a:rPr lang="fr-FR" dirty="0"/>
              <a:t> have to a TMSI but </a:t>
            </a:r>
            <a:r>
              <a:rPr lang="fr-FR" dirty="0" err="1"/>
              <a:t>they</a:t>
            </a:r>
            <a:r>
              <a:rPr lang="fr-FR" dirty="0"/>
              <a:t> </a:t>
            </a:r>
            <a:r>
              <a:rPr lang="fr-FR" dirty="0" err="1"/>
              <a:t>can’t</a:t>
            </a:r>
            <a:r>
              <a:rPr lang="fr-FR" dirty="0"/>
              <a:t> </a:t>
            </a:r>
            <a:r>
              <a:rPr lang="fr-FR" dirty="0" err="1"/>
              <a:t>map</a:t>
            </a:r>
            <a:r>
              <a:rPr lang="fr-FR" dirty="0"/>
              <a:t> </a:t>
            </a:r>
            <a:r>
              <a:rPr lang="fr-FR" dirty="0" err="1"/>
              <a:t>it</a:t>
            </a:r>
            <a:r>
              <a:rPr lang="fr-FR" dirty="0"/>
              <a:t> to a </a:t>
            </a:r>
            <a:r>
              <a:rPr lang="fr-FR" dirty="0" err="1"/>
              <a:t>specific</a:t>
            </a:r>
            <a:r>
              <a:rPr lang="fr-FR" dirty="0"/>
              <a:t> user.</a:t>
            </a:r>
            <a:endParaRPr lang="en-GB" dirty="0"/>
          </a:p>
        </p:txBody>
      </p:sp>
      <p:sp>
        <p:nvSpPr>
          <p:cNvPr id="4" name="Espace réservé du numéro de diapositive 3"/>
          <p:cNvSpPr>
            <a:spLocks noGrp="1"/>
          </p:cNvSpPr>
          <p:nvPr>
            <p:ph type="sldNum" sz="quarter" idx="10"/>
          </p:nvPr>
        </p:nvSpPr>
        <p:spPr/>
        <p:txBody>
          <a:bodyPr/>
          <a:lstStyle/>
          <a:p>
            <a:fld id="{D7D5B281-0122-4E48-A0BF-73E5BFCDE4D3}" type="slidenum">
              <a:rPr lang="fr-FR" smtClean="0"/>
              <a:t>18</a:t>
            </a:fld>
            <a:endParaRPr lang="fr-FR"/>
          </a:p>
        </p:txBody>
      </p:sp>
    </p:spTree>
    <p:extLst>
      <p:ext uri="{BB962C8B-B14F-4D97-AF65-F5344CB8AC3E}">
        <p14:creationId xmlns:p14="http://schemas.microsoft.com/office/powerpoint/2010/main" val="4231356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This </a:t>
            </a:r>
            <a:r>
              <a:rPr lang="fr-FR" dirty="0" err="1"/>
              <a:t>attack</a:t>
            </a:r>
            <a:r>
              <a:rPr lang="fr-FR" dirty="0"/>
              <a:t> </a:t>
            </a:r>
            <a:r>
              <a:rPr lang="fr-FR" dirty="0" err="1"/>
              <a:t>is</a:t>
            </a:r>
            <a:r>
              <a:rPr lang="fr-FR" dirty="0"/>
              <a:t> </a:t>
            </a:r>
            <a:r>
              <a:rPr lang="fr-FR" dirty="0" err="1"/>
              <a:t>also</a:t>
            </a:r>
            <a:r>
              <a:rPr lang="fr-FR" dirty="0"/>
              <a:t> </a:t>
            </a:r>
            <a:r>
              <a:rPr lang="fr-FR" dirty="0" err="1"/>
              <a:t>pretty</a:t>
            </a:r>
            <a:r>
              <a:rPr lang="fr-FR" dirty="0"/>
              <a:t> simple, the goal </a:t>
            </a:r>
            <a:r>
              <a:rPr lang="fr-FR" dirty="0" err="1"/>
              <a:t>is</a:t>
            </a:r>
            <a:r>
              <a:rPr lang="fr-FR" dirty="0"/>
              <a:t> to </a:t>
            </a:r>
            <a:r>
              <a:rPr lang="fr-FR" dirty="0" err="1"/>
              <a:t>learn</a:t>
            </a:r>
            <a:r>
              <a:rPr lang="fr-FR" dirty="0"/>
              <a:t> </a:t>
            </a:r>
            <a:r>
              <a:rPr lang="fr-FR" dirty="0" err="1"/>
              <a:t>what</a:t>
            </a:r>
            <a:r>
              <a:rPr lang="fr-FR" dirty="0"/>
              <a:t> the </a:t>
            </a:r>
            <a:r>
              <a:rPr lang="fr-FR" dirty="0" err="1"/>
              <a:t>target</a:t>
            </a:r>
            <a:r>
              <a:rPr lang="fr-FR" dirty="0"/>
              <a:t> </a:t>
            </a:r>
            <a:r>
              <a:rPr lang="fr-FR" dirty="0" err="1"/>
              <a:t>is</a:t>
            </a:r>
            <a:r>
              <a:rPr lang="fr-FR" dirty="0"/>
              <a:t> </a:t>
            </a:r>
            <a:r>
              <a:rPr lang="fr-FR" dirty="0" err="1"/>
              <a:t>visiting</a:t>
            </a:r>
            <a:r>
              <a:rPr lang="fr-FR" dirty="0"/>
              <a:t>. </a:t>
            </a:r>
          </a:p>
          <a:p>
            <a:r>
              <a:rPr lang="fr-FR" dirty="0"/>
              <a:t>The MAC layer </a:t>
            </a:r>
            <a:r>
              <a:rPr lang="fr-FR" dirty="0" err="1"/>
              <a:t>is</a:t>
            </a:r>
            <a:r>
              <a:rPr lang="fr-FR" dirty="0"/>
              <a:t> </a:t>
            </a:r>
            <a:r>
              <a:rPr lang="fr-FR" dirty="0" err="1"/>
              <a:t>responsible</a:t>
            </a:r>
            <a:r>
              <a:rPr lang="fr-FR" dirty="0"/>
              <a:t> for </a:t>
            </a:r>
            <a:r>
              <a:rPr lang="fr-FR" dirty="0" err="1"/>
              <a:t>scheduling</a:t>
            </a:r>
            <a:r>
              <a:rPr lang="fr-FR" dirty="0"/>
              <a:t> the data transmission of a </a:t>
            </a:r>
            <a:r>
              <a:rPr lang="fr-FR" dirty="0" err="1"/>
              <a:t>connection</a:t>
            </a:r>
            <a:r>
              <a:rPr lang="fr-FR" dirty="0"/>
              <a:t> for </a:t>
            </a:r>
            <a:r>
              <a:rPr lang="fr-FR" dirty="0" err="1"/>
              <a:t>each</a:t>
            </a:r>
            <a:r>
              <a:rPr lang="fr-FR" dirty="0"/>
              <a:t> user. It </a:t>
            </a:r>
            <a:r>
              <a:rPr lang="fr-FR" dirty="0" err="1"/>
              <a:t>will</a:t>
            </a:r>
            <a:r>
              <a:rPr lang="fr-FR" dirty="0"/>
              <a:t> </a:t>
            </a:r>
            <a:r>
              <a:rPr lang="fr-FR" dirty="0" err="1"/>
              <a:t>determine</a:t>
            </a:r>
            <a:r>
              <a:rPr lang="fr-FR" dirty="0"/>
              <a:t> the data allocation for </a:t>
            </a:r>
            <a:r>
              <a:rPr lang="fr-FR" dirty="0" err="1"/>
              <a:t>each</a:t>
            </a:r>
            <a:r>
              <a:rPr lang="fr-FR" dirty="0"/>
              <a:t> user and </a:t>
            </a:r>
            <a:r>
              <a:rPr lang="fr-FR" dirty="0" err="1"/>
              <a:t>send</a:t>
            </a:r>
            <a:r>
              <a:rPr lang="fr-FR" dirty="0"/>
              <a:t> the information to the UE in a DCI message.</a:t>
            </a:r>
          </a:p>
          <a:p>
            <a:r>
              <a:rPr lang="fr-FR" dirty="0" err="1"/>
              <a:t>What</a:t>
            </a:r>
            <a:r>
              <a:rPr lang="fr-FR" dirty="0"/>
              <a:t> </a:t>
            </a:r>
            <a:r>
              <a:rPr lang="fr-FR" dirty="0" err="1"/>
              <a:t>you</a:t>
            </a:r>
            <a:r>
              <a:rPr lang="fr-FR" dirty="0"/>
              <a:t> </a:t>
            </a:r>
            <a:r>
              <a:rPr lang="fr-FR" dirty="0" err="1"/>
              <a:t>need</a:t>
            </a:r>
            <a:r>
              <a:rPr lang="fr-FR" dirty="0"/>
              <a:t> to </a:t>
            </a:r>
            <a:r>
              <a:rPr lang="fr-FR" dirty="0" err="1"/>
              <a:t>remember</a:t>
            </a:r>
            <a:r>
              <a:rPr lang="fr-FR" dirty="0"/>
              <a:t> </a:t>
            </a:r>
            <a:r>
              <a:rPr lang="fr-FR" dirty="0" err="1"/>
              <a:t>is</a:t>
            </a:r>
            <a:r>
              <a:rPr lang="fr-FR" dirty="0"/>
              <a:t> </a:t>
            </a:r>
            <a:r>
              <a:rPr lang="fr-FR" dirty="0" err="1"/>
              <a:t>that</a:t>
            </a:r>
            <a:r>
              <a:rPr lang="fr-FR" dirty="0"/>
              <a:t> DCI information </a:t>
            </a:r>
            <a:r>
              <a:rPr lang="fr-FR" dirty="0" err="1"/>
              <a:t>is</a:t>
            </a:r>
            <a:r>
              <a:rPr lang="fr-FR" dirty="0"/>
              <a:t> not </a:t>
            </a:r>
            <a:r>
              <a:rPr lang="fr-FR" dirty="0" err="1"/>
              <a:t>encrypted</a:t>
            </a:r>
            <a:r>
              <a:rPr lang="fr-FR"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So how do </a:t>
            </a:r>
            <a:r>
              <a:rPr lang="fr-FR" dirty="0" err="1"/>
              <a:t>you</a:t>
            </a:r>
            <a:r>
              <a:rPr lang="fr-FR" dirty="0"/>
              <a:t> know </a:t>
            </a:r>
            <a:r>
              <a:rPr lang="fr-FR" dirty="0" err="1"/>
              <a:t>only</a:t>
            </a:r>
            <a:r>
              <a:rPr lang="fr-FR" dirty="0"/>
              <a:t> </a:t>
            </a:r>
            <a:r>
              <a:rPr lang="fr-FR" dirty="0" err="1"/>
              <a:t>from</a:t>
            </a:r>
            <a:r>
              <a:rPr lang="fr-FR" dirty="0"/>
              <a:t> the </a:t>
            </a:r>
            <a:r>
              <a:rPr lang="fr-FR" dirty="0" err="1"/>
              <a:t>metadata</a:t>
            </a:r>
            <a:r>
              <a:rPr lang="fr-FR" dirty="0"/>
              <a:t> </a:t>
            </a:r>
            <a:r>
              <a:rPr lang="fr-FR" dirty="0" err="1"/>
              <a:t>features</a:t>
            </a:r>
            <a:r>
              <a:rPr lang="fr-FR" dirty="0"/>
              <a:t> </a:t>
            </a:r>
            <a:r>
              <a:rPr lang="fr-FR" dirty="0" err="1"/>
              <a:t>containted</a:t>
            </a:r>
            <a:r>
              <a:rPr lang="fr-FR" dirty="0"/>
              <a:t> in the DCI information </a:t>
            </a:r>
            <a:r>
              <a:rPr lang="fr-FR" dirty="0" err="1"/>
              <a:t>what</a:t>
            </a:r>
            <a:r>
              <a:rPr lang="fr-FR" dirty="0"/>
              <a:t> </a:t>
            </a:r>
            <a:r>
              <a:rPr lang="fr-FR" dirty="0" err="1"/>
              <a:t>website</a:t>
            </a:r>
            <a:r>
              <a:rPr lang="fr-FR" dirty="0"/>
              <a:t> </a:t>
            </a:r>
            <a:r>
              <a:rPr lang="fr-FR" dirty="0" err="1"/>
              <a:t>someone</a:t>
            </a:r>
            <a:r>
              <a:rPr lang="fr-FR" dirty="0"/>
              <a:t> </a:t>
            </a:r>
            <a:r>
              <a:rPr lang="fr-FR" dirty="0" err="1"/>
              <a:t>is</a:t>
            </a:r>
            <a:r>
              <a:rPr lang="fr-FR" dirty="0"/>
              <a:t> </a:t>
            </a:r>
            <a:r>
              <a:rPr lang="fr-FR" dirty="0" err="1"/>
              <a:t>visiting</a:t>
            </a:r>
            <a:r>
              <a:rPr lang="fr-FR" dirty="0"/>
              <a:t>?</a:t>
            </a:r>
          </a:p>
          <a:p>
            <a:endParaRPr lang="en-GB" dirty="0"/>
          </a:p>
        </p:txBody>
      </p:sp>
      <p:sp>
        <p:nvSpPr>
          <p:cNvPr id="4" name="Espace réservé du numéro de diapositive 3"/>
          <p:cNvSpPr>
            <a:spLocks noGrp="1"/>
          </p:cNvSpPr>
          <p:nvPr>
            <p:ph type="sldNum" sz="quarter" idx="10"/>
          </p:nvPr>
        </p:nvSpPr>
        <p:spPr/>
        <p:txBody>
          <a:bodyPr/>
          <a:lstStyle/>
          <a:p>
            <a:fld id="{D7D5B281-0122-4E48-A0BF-73E5BFCDE4D3}" type="slidenum">
              <a:rPr lang="fr-FR" smtClean="0"/>
              <a:t>19</a:t>
            </a:fld>
            <a:endParaRPr lang="fr-FR"/>
          </a:p>
        </p:txBody>
      </p:sp>
    </p:spTree>
    <p:extLst>
      <p:ext uri="{BB962C8B-B14F-4D97-AF65-F5344CB8AC3E}">
        <p14:creationId xmlns:p14="http://schemas.microsoft.com/office/powerpoint/2010/main" val="1981005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 </a:t>
            </a:r>
            <a:r>
              <a:rPr lang="fr-FR" dirty="0" err="1"/>
              <a:t>current</a:t>
            </a:r>
            <a:r>
              <a:rPr lang="fr-FR" dirty="0"/>
              <a:t> </a:t>
            </a:r>
            <a:r>
              <a:rPr lang="fr-FR" dirty="0" err="1"/>
              <a:t>problem</a:t>
            </a:r>
            <a:r>
              <a:rPr lang="fr-FR" dirty="0"/>
              <a:t> </a:t>
            </a:r>
            <a:r>
              <a:rPr lang="fr-FR" dirty="0" err="1"/>
              <a:t>with</a:t>
            </a:r>
            <a:r>
              <a:rPr lang="fr-FR" dirty="0"/>
              <a:t> the LTE stack </a:t>
            </a:r>
            <a:r>
              <a:rPr lang="fr-FR" dirty="0" err="1"/>
              <a:t>protocol</a:t>
            </a:r>
            <a:r>
              <a:rPr lang="fr-FR" dirty="0"/>
              <a:t> </a:t>
            </a:r>
            <a:r>
              <a:rPr lang="fr-FR" dirty="0" err="1"/>
              <a:t>is</a:t>
            </a:r>
            <a:r>
              <a:rPr lang="fr-FR" dirty="0"/>
              <a:t> </a:t>
            </a:r>
            <a:r>
              <a:rPr lang="fr-FR" dirty="0" err="1"/>
              <a:t>that</a:t>
            </a:r>
            <a:r>
              <a:rPr lang="fr-FR" dirty="0"/>
              <a:t> </a:t>
            </a:r>
            <a:r>
              <a:rPr lang="fr-FR" dirty="0" err="1"/>
              <a:t>research</a:t>
            </a:r>
            <a:r>
              <a:rPr lang="fr-FR" dirty="0"/>
              <a:t> are </a:t>
            </a:r>
            <a:r>
              <a:rPr lang="fr-FR" dirty="0" err="1"/>
              <a:t>focused</a:t>
            </a:r>
            <a:r>
              <a:rPr lang="fr-FR" dirty="0"/>
              <a:t> on the </a:t>
            </a:r>
            <a:r>
              <a:rPr lang="fr-FR" dirty="0" err="1"/>
              <a:t>physical</a:t>
            </a:r>
            <a:r>
              <a:rPr lang="fr-FR" dirty="0"/>
              <a:t> layer (layer 1) and the networking layer (layer 3)</a:t>
            </a:r>
          </a:p>
          <a:p>
            <a:r>
              <a:rPr lang="fr-FR" dirty="0"/>
              <a:t>This </a:t>
            </a:r>
            <a:r>
              <a:rPr lang="fr-FR" dirty="0" err="1"/>
              <a:t>paper</a:t>
            </a:r>
            <a:r>
              <a:rPr lang="fr-FR" dirty="0"/>
              <a:t> </a:t>
            </a:r>
            <a:r>
              <a:rPr lang="fr-FR" dirty="0" err="1"/>
              <a:t>aims</a:t>
            </a:r>
            <a:r>
              <a:rPr lang="fr-FR" dirty="0"/>
              <a:t> to </a:t>
            </a:r>
            <a:r>
              <a:rPr lang="fr-FR" dirty="0" err="1"/>
              <a:t>analyze</a:t>
            </a:r>
            <a:r>
              <a:rPr lang="fr-FR" dirty="0"/>
              <a:t> layer 2 to </a:t>
            </a:r>
            <a:r>
              <a:rPr lang="fr-FR" dirty="0" err="1"/>
              <a:t>find</a:t>
            </a:r>
            <a:r>
              <a:rPr lang="fr-FR" dirty="0"/>
              <a:t> </a:t>
            </a:r>
            <a:r>
              <a:rPr lang="fr-FR" dirty="0" err="1"/>
              <a:t>vulnerability</a:t>
            </a:r>
            <a:r>
              <a:rPr lang="fr-FR" dirty="0"/>
              <a:t> and exploit </a:t>
            </a:r>
            <a:r>
              <a:rPr lang="fr-FR" dirty="0" err="1"/>
              <a:t>them</a:t>
            </a:r>
            <a:r>
              <a:rPr lang="fr-FR" dirty="0"/>
              <a:t>.</a:t>
            </a:r>
          </a:p>
          <a:p>
            <a:r>
              <a:rPr lang="fr-FR" dirty="0"/>
              <a:t>So the </a:t>
            </a:r>
            <a:r>
              <a:rPr lang="fr-FR" dirty="0" err="1"/>
              <a:t>authors</a:t>
            </a:r>
            <a:r>
              <a:rPr lang="fr-FR" dirty="0"/>
              <a:t> </a:t>
            </a:r>
            <a:r>
              <a:rPr lang="fr-FR" dirty="0" err="1"/>
              <a:t>did</a:t>
            </a:r>
            <a:r>
              <a:rPr lang="fr-FR" dirty="0"/>
              <a:t> </a:t>
            </a:r>
            <a:r>
              <a:rPr lang="fr-FR" dirty="0" err="1"/>
              <a:t>that</a:t>
            </a:r>
            <a:r>
              <a:rPr lang="fr-FR" dirty="0"/>
              <a:t> and </a:t>
            </a:r>
            <a:r>
              <a:rPr lang="fr-FR" dirty="0" err="1"/>
              <a:t>analyzed</a:t>
            </a:r>
            <a:r>
              <a:rPr lang="fr-FR" dirty="0"/>
              <a:t>  the layer 2 and </a:t>
            </a:r>
            <a:r>
              <a:rPr lang="fr-FR" dirty="0" err="1"/>
              <a:t>found</a:t>
            </a:r>
            <a:r>
              <a:rPr lang="fr-FR" dirty="0"/>
              <a:t> out </a:t>
            </a:r>
            <a:r>
              <a:rPr lang="fr-FR" dirty="0" err="1"/>
              <a:t>that</a:t>
            </a:r>
            <a:r>
              <a:rPr lang="fr-FR" dirty="0"/>
              <a:t> the control plane </a:t>
            </a:r>
            <a:r>
              <a:rPr lang="fr-FR" dirty="0" err="1"/>
              <a:t>is</a:t>
            </a:r>
            <a:r>
              <a:rPr lang="fr-FR" dirty="0"/>
              <a:t> </a:t>
            </a:r>
            <a:r>
              <a:rPr lang="fr-FR" dirty="0" err="1"/>
              <a:t>possibly</a:t>
            </a:r>
            <a:r>
              <a:rPr lang="fr-FR" dirty="0"/>
              <a:t> </a:t>
            </a:r>
            <a:r>
              <a:rPr lang="fr-FR" dirty="0" err="1"/>
              <a:t>leaking</a:t>
            </a:r>
            <a:r>
              <a:rPr lang="fr-FR" dirty="0"/>
              <a:t> information and </a:t>
            </a:r>
            <a:r>
              <a:rPr lang="fr-FR" dirty="0" err="1"/>
              <a:t>that</a:t>
            </a:r>
            <a:r>
              <a:rPr lang="fr-FR" dirty="0"/>
              <a:t> the user plane </a:t>
            </a:r>
            <a:r>
              <a:rPr lang="fr-FR" dirty="0" err="1"/>
              <a:t>doesn’t</a:t>
            </a:r>
            <a:r>
              <a:rPr lang="fr-FR" dirty="0"/>
              <a:t> have </a:t>
            </a:r>
            <a:r>
              <a:rPr lang="fr-FR" dirty="0" err="1"/>
              <a:t>integrity</a:t>
            </a:r>
            <a:r>
              <a:rPr lang="fr-FR" dirty="0"/>
              <a:t> check</a:t>
            </a:r>
          </a:p>
          <a:p>
            <a:r>
              <a:rPr lang="fr-FR" dirty="0" err="1"/>
              <a:t>Using</a:t>
            </a:r>
            <a:r>
              <a:rPr lang="fr-FR" dirty="0"/>
              <a:t> </a:t>
            </a:r>
            <a:r>
              <a:rPr lang="fr-FR" dirty="0" err="1"/>
              <a:t>those</a:t>
            </a:r>
            <a:r>
              <a:rPr lang="fr-FR" dirty="0"/>
              <a:t> </a:t>
            </a:r>
            <a:r>
              <a:rPr lang="fr-FR" dirty="0" err="1"/>
              <a:t>vulnerabilities</a:t>
            </a:r>
            <a:r>
              <a:rPr lang="fr-FR" dirty="0"/>
              <a:t>, </a:t>
            </a:r>
            <a:r>
              <a:rPr lang="fr-FR" dirty="0" err="1"/>
              <a:t>they</a:t>
            </a:r>
            <a:r>
              <a:rPr lang="fr-FR" dirty="0"/>
              <a:t> </a:t>
            </a:r>
            <a:r>
              <a:rPr lang="fr-FR" dirty="0" err="1"/>
              <a:t>performed</a:t>
            </a:r>
            <a:r>
              <a:rPr lang="fr-FR" dirty="0"/>
              <a:t> 3 </a:t>
            </a:r>
            <a:r>
              <a:rPr lang="fr-FR" dirty="0" err="1"/>
              <a:t>attacks</a:t>
            </a:r>
            <a:r>
              <a:rPr lang="fr-FR" dirty="0"/>
              <a:t> 2 of </a:t>
            </a:r>
            <a:r>
              <a:rPr lang="fr-FR" dirty="0" err="1"/>
              <a:t>them</a:t>
            </a:r>
            <a:r>
              <a:rPr lang="fr-FR" dirty="0"/>
              <a:t> are passive and the last one </a:t>
            </a:r>
            <a:r>
              <a:rPr lang="fr-FR" dirty="0" err="1"/>
              <a:t>is</a:t>
            </a:r>
            <a:r>
              <a:rPr lang="fr-FR" dirty="0"/>
              <a:t> active</a:t>
            </a:r>
          </a:p>
          <a:p>
            <a:r>
              <a:rPr lang="en-GB" sz="1200" kern="1200" dirty="0">
                <a:solidFill>
                  <a:schemeClr val="tx1"/>
                </a:solidFill>
                <a:effectLst/>
                <a:latin typeface="+mn-lt"/>
                <a:ea typeface="+mn-ea"/>
                <a:cs typeface="+mn-cs"/>
              </a:rPr>
              <a:t>Before getting into the details of the attacks, I will give you a brief introduction of the LTE protocol for you to understand how the authors exploited its flaws to perform their attacks. </a:t>
            </a:r>
            <a:endParaRPr lang="en-GB" dirty="0"/>
          </a:p>
        </p:txBody>
      </p:sp>
      <p:sp>
        <p:nvSpPr>
          <p:cNvPr id="4" name="Espace réservé du numéro de diapositive 3"/>
          <p:cNvSpPr>
            <a:spLocks noGrp="1"/>
          </p:cNvSpPr>
          <p:nvPr>
            <p:ph type="sldNum" sz="quarter" idx="10"/>
          </p:nvPr>
        </p:nvSpPr>
        <p:spPr/>
        <p:txBody>
          <a:bodyPr/>
          <a:lstStyle/>
          <a:p>
            <a:fld id="{D7D5B281-0122-4E48-A0BF-73E5BFCDE4D3}" type="slidenum">
              <a:rPr lang="fr-FR" smtClean="0"/>
              <a:t>2</a:t>
            </a:fld>
            <a:endParaRPr lang="fr-FR"/>
          </a:p>
        </p:txBody>
      </p:sp>
    </p:spTree>
    <p:extLst>
      <p:ext uri="{BB962C8B-B14F-4D97-AF65-F5344CB8AC3E}">
        <p14:creationId xmlns:p14="http://schemas.microsoft.com/office/powerpoint/2010/main" val="222476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Well</a:t>
            </a:r>
            <a:r>
              <a:rPr lang="fr-FR" dirty="0"/>
              <a:t> </a:t>
            </a:r>
            <a:r>
              <a:rPr lang="fr-FR" dirty="0" err="1"/>
              <a:t>say</a:t>
            </a:r>
            <a:r>
              <a:rPr lang="fr-FR" dirty="0"/>
              <a:t> for </a:t>
            </a:r>
            <a:r>
              <a:rPr lang="fr-FR" dirty="0" err="1"/>
              <a:t>example</a:t>
            </a:r>
            <a:r>
              <a:rPr lang="fr-FR" dirty="0"/>
              <a:t>, if I </a:t>
            </a:r>
            <a:r>
              <a:rPr lang="fr-FR" dirty="0" err="1"/>
              <a:t>visit</a:t>
            </a:r>
            <a:r>
              <a:rPr lang="fr-FR" dirty="0"/>
              <a:t> </a:t>
            </a:r>
            <a:r>
              <a:rPr lang="fr-FR" dirty="0" err="1"/>
              <a:t>binance</a:t>
            </a:r>
            <a:r>
              <a:rPr lang="fr-FR" dirty="0"/>
              <a:t> </a:t>
            </a:r>
            <a:r>
              <a:rPr lang="fr-FR" dirty="0" err="1"/>
              <a:t>which</a:t>
            </a:r>
            <a:r>
              <a:rPr lang="fr-FR" dirty="0"/>
              <a:t> </a:t>
            </a:r>
            <a:r>
              <a:rPr lang="fr-FR" dirty="0" err="1"/>
              <a:t>is</a:t>
            </a:r>
            <a:r>
              <a:rPr lang="fr-FR" dirty="0"/>
              <a:t> a </a:t>
            </a:r>
            <a:r>
              <a:rPr lang="fr-FR" dirty="0" err="1"/>
              <a:t>cryptocurrency</a:t>
            </a:r>
            <a:r>
              <a:rPr lang="fr-FR" dirty="0"/>
              <a:t> exchange </a:t>
            </a:r>
            <a:r>
              <a:rPr lang="fr-FR" dirty="0" err="1"/>
              <a:t>website</a:t>
            </a:r>
            <a:r>
              <a:rPr lang="fr-FR" dirty="0"/>
              <a:t>, I </a:t>
            </a:r>
            <a:r>
              <a:rPr lang="fr-FR" dirty="0" err="1"/>
              <a:t>will</a:t>
            </a:r>
            <a:r>
              <a:rPr lang="fr-FR" dirty="0"/>
              <a:t> use </a:t>
            </a:r>
            <a:r>
              <a:rPr lang="fr-FR" dirty="0" err="1"/>
              <a:t>less</a:t>
            </a:r>
            <a:r>
              <a:rPr lang="fr-FR" dirty="0"/>
              <a:t> </a:t>
            </a:r>
            <a:r>
              <a:rPr lang="fr-FR" dirty="0" err="1"/>
              <a:t>traffic</a:t>
            </a:r>
            <a:r>
              <a:rPr lang="fr-FR" dirty="0"/>
              <a:t> </a:t>
            </a:r>
            <a:r>
              <a:rPr lang="fr-FR" dirty="0" err="1"/>
              <a:t>compared</a:t>
            </a:r>
            <a:r>
              <a:rPr lang="fr-FR" dirty="0"/>
              <a:t> to </a:t>
            </a:r>
            <a:r>
              <a:rPr lang="fr-FR" dirty="0" err="1"/>
              <a:t>when</a:t>
            </a:r>
            <a:r>
              <a:rPr lang="fr-FR" dirty="0"/>
              <a:t> I </a:t>
            </a:r>
            <a:r>
              <a:rPr lang="fr-FR" dirty="0" err="1"/>
              <a:t>am</a:t>
            </a:r>
            <a:r>
              <a:rPr lang="fr-FR" dirty="0"/>
              <a:t> </a:t>
            </a:r>
            <a:r>
              <a:rPr lang="fr-FR" dirty="0" err="1"/>
              <a:t>watching</a:t>
            </a:r>
            <a:r>
              <a:rPr lang="fr-FR" dirty="0"/>
              <a:t> a show on Netflix.</a:t>
            </a:r>
          </a:p>
          <a:p>
            <a:r>
              <a:rPr lang="fr-FR" dirty="0"/>
              <a:t>(animation) All the </a:t>
            </a:r>
            <a:r>
              <a:rPr lang="fr-FR" dirty="0" err="1"/>
              <a:t>attacker</a:t>
            </a:r>
            <a:r>
              <a:rPr lang="fr-FR" dirty="0"/>
              <a:t> has to do </a:t>
            </a:r>
            <a:r>
              <a:rPr lang="fr-FR" dirty="0" err="1"/>
              <a:t>is</a:t>
            </a:r>
            <a:r>
              <a:rPr lang="fr-FR" dirty="0"/>
              <a:t> </a:t>
            </a:r>
            <a:r>
              <a:rPr lang="fr-FR" dirty="0" err="1"/>
              <a:t>eavesdropping</a:t>
            </a:r>
            <a:r>
              <a:rPr lang="fr-FR" dirty="0"/>
              <a:t> on the DCI information </a:t>
            </a:r>
          </a:p>
          <a:p>
            <a:r>
              <a:rPr lang="fr-FR" dirty="0"/>
              <a:t>As the DCI information </a:t>
            </a:r>
            <a:r>
              <a:rPr lang="fr-FR" dirty="0" err="1"/>
              <a:t>is</a:t>
            </a:r>
            <a:r>
              <a:rPr lang="fr-FR" dirty="0"/>
              <a:t> not </a:t>
            </a:r>
            <a:r>
              <a:rPr lang="fr-FR" dirty="0" err="1"/>
              <a:t>encrypted</a:t>
            </a:r>
            <a:r>
              <a:rPr lang="fr-FR" dirty="0"/>
              <a:t>, </a:t>
            </a:r>
            <a:r>
              <a:rPr lang="fr-FR" dirty="0" err="1"/>
              <a:t>it</a:t>
            </a:r>
            <a:r>
              <a:rPr lang="fr-FR" dirty="0"/>
              <a:t> </a:t>
            </a:r>
            <a:r>
              <a:rPr lang="fr-FR" dirty="0" err="1"/>
              <a:t>is</a:t>
            </a:r>
            <a:r>
              <a:rPr lang="fr-FR" dirty="0"/>
              <a:t> </a:t>
            </a:r>
            <a:r>
              <a:rPr lang="fr-FR" dirty="0" err="1"/>
              <a:t>easy</a:t>
            </a:r>
            <a:r>
              <a:rPr lang="fr-FR" dirty="0"/>
              <a:t> to </a:t>
            </a:r>
            <a:r>
              <a:rPr lang="fr-FR" dirty="0" err="1"/>
              <a:t>extract</a:t>
            </a:r>
            <a:r>
              <a:rPr lang="fr-FR" dirty="0"/>
              <a:t> </a:t>
            </a:r>
            <a:r>
              <a:rPr lang="fr-FR" dirty="0" err="1"/>
              <a:t>metadata</a:t>
            </a:r>
            <a:r>
              <a:rPr lang="fr-FR" dirty="0"/>
              <a:t> </a:t>
            </a:r>
            <a:r>
              <a:rPr lang="fr-FR" dirty="0" err="1"/>
              <a:t>features</a:t>
            </a:r>
            <a:r>
              <a:rPr lang="fr-FR" dirty="0"/>
              <a:t> </a:t>
            </a:r>
            <a:r>
              <a:rPr lang="fr-FR" dirty="0" err="1"/>
              <a:t>such</a:t>
            </a:r>
            <a:r>
              <a:rPr lang="fr-FR" dirty="0"/>
              <a:t> as PDCP </a:t>
            </a:r>
            <a:r>
              <a:rPr lang="fr-FR" dirty="0" err="1"/>
              <a:t>packet</a:t>
            </a:r>
            <a:r>
              <a:rPr lang="fr-FR" dirty="0"/>
              <a:t> </a:t>
            </a:r>
            <a:r>
              <a:rPr lang="fr-FR" dirty="0" err="1"/>
              <a:t>length</a:t>
            </a:r>
            <a:r>
              <a:rPr lang="fr-FR" dirty="0"/>
              <a:t> </a:t>
            </a:r>
            <a:r>
              <a:rPr lang="fr-FR" dirty="0" err="1"/>
              <a:t>from</a:t>
            </a:r>
            <a:r>
              <a:rPr lang="fr-FR" dirty="0"/>
              <a:t> </a:t>
            </a:r>
            <a:r>
              <a:rPr lang="fr-FR" dirty="0" err="1"/>
              <a:t>which</a:t>
            </a:r>
            <a:r>
              <a:rPr lang="fr-FR" dirty="0"/>
              <a:t> </a:t>
            </a:r>
            <a:r>
              <a:rPr lang="fr-FR" dirty="0" err="1"/>
              <a:t>we</a:t>
            </a:r>
            <a:r>
              <a:rPr lang="fr-FR" dirty="0"/>
              <a:t> can </a:t>
            </a:r>
            <a:r>
              <a:rPr lang="fr-FR" dirty="0" err="1"/>
              <a:t>deduce</a:t>
            </a:r>
            <a:r>
              <a:rPr lang="fr-FR" dirty="0"/>
              <a:t> the data </a:t>
            </a:r>
            <a:r>
              <a:rPr lang="fr-FR" dirty="0" err="1"/>
              <a:t>consumption</a:t>
            </a:r>
            <a:r>
              <a:rPr lang="fr-FR" dirty="0"/>
              <a:t> per time unit for a </a:t>
            </a:r>
            <a:r>
              <a:rPr lang="fr-FR" dirty="0" err="1"/>
              <a:t>specific</a:t>
            </a:r>
            <a:r>
              <a:rPr lang="fr-FR" dirty="0"/>
              <a:t> user.</a:t>
            </a:r>
          </a:p>
        </p:txBody>
      </p:sp>
      <p:sp>
        <p:nvSpPr>
          <p:cNvPr id="4" name="Espace réservé du numéro de diapositive 3"/>
          <p:cNvSpPr>
            <a:spLocks noGrp="1"/>
          </p:cNvSpPr>
          <p:nvPr>
            <p:ph type="sldNum" sz="quarter" idx="10"/>
          </p:nvPr>
        </p:nvSpPr>
        <p:spPr/>
        <p:txBody>
          <a:bodyPr/>
          <a:lstStyle/>
          <a:p>
            <a:fld id="{D7D5B281-0122-4E48-A0BF-73E5BFCDE4D3}" type="slidenum">
              <a:rPr lang="fr-FR" smtClean="0"/>
              <a:t>20</a:t>
            </a:fld>
            <a:endParaRPr lang="fr-FR"/>
          </a:p>
        </p:txBody>
      </p:sp>
    </p:spTree>
    <p:extLst>
      <p:ext uri="{BB962C8B-B14F-4D97-AF65-F5344CB8AC3E}">
        <p14:creationId xmlns:p14="http://schemas.microsoft.com/office/powerpoint/2010/main" val="2469271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 </a:t>
            </a:r>
            <a:r>
              <a:rPr lang="fr-FR" dirty="0" err="1"/>
              <a:t>attacker</a:t>
            </a:r>
            <a:r>
              <a:rPr lang="fr-FR" dirty="0"/>
              <a:t> </a:t>
            </a:r>
            <a:r>
              <a:rPr lang="fr-FR" dirty="0" err="1"/>
              <a:t>possesses</a:t>
            </a:r>
            <a:r>
              <a:rPr lang="fr-FR" dirty="0"/>
              <a:t> traces for a set of </a:t>
            </a:r>
            <a:r>
              <a:rPr lang="fr-FR" dirty="0" err="1"/>
              <a:t>websites</a:t>
            </a:r>
            <a:r>
              <a:rPr lang="fr-FR" dirty="0"/>
              <a:t> </a:t>
            </a:r>
            <a:r>
              <a:rPr lang="fr-FR" dirty="0" err="1"/>
              <a:t>that</a:t>
            </a:r>
            <a:r>
              <a:rPr lang="fr-FR" dirty="0"/>
              <a:t> </a:t>
            </a:r>
            <a:r>
              <a:rPr lang="fr-FR" dirty="0" err="1"/>
              <a:t>he</a:t>
            </a:r>
            <a:r>
              <a:rPr lang="fr-FR" dirty="0"/>
              <a:t> </a:t>
            </a:r>
            <a:r>
              <a:rPr lang="fr-FR" dirty="0" err="1"/>
              <a:t>recorded</a:t>
            </a:r>
            <a:r>
              <a:rPr lang="fr-FR" dirty="0"/>
              <a:t> </a:t>
            </a:r>
            <a:r>
              <a:rPr lang="fr-FR" dirty="0" err="1"/>
              <a:t>before</a:t>
            </a:r>
            <a:r>
              <a:rPr lang="fr-FR" dirty="0"/>
              <a:t> the </a:t>
            </a:r>
            <a:r>
              <a:rPr lang="fr-FR" dirty="0" err="1"/>
              <a:t>attack</a:t>
            </a:r>
            <a:r>
              <a:rPr lang="fr-FR" dirty="0"/>
              <a:t>.</a:t>
            </a:r>
          </a:p>
          <a:p>
            <a:r>
              <a:rPr lang="fr-FR" dirty="0" err="1"/>
              <a:t>After</a:t>
            </a:r>
            <a:r>
              <a:rPr lang="fr-FR" dirty="0"/>
              <a:t> </a:t>
            </a:r>
            <a:r>
              <a:rPr lang="fr-FR" dirty="0" err="1"/>
              <a:t>getting</a:t>
            </a:r>
            <a:r>
              <a:rPr lang="fr-FR" dirty="0"/>
              <a:t> the traces </a:t>
            </a:r>
            <a:r>
              <a:rPr lang="fr-FR" dirty="0" err="1"/>
              <a:t>from</a:t>
            </a:r>
            <a:r>
              <a:rPr lang="fr-FR" dirty="0"/>
              <a:t> the </a:t>
            </a:r>
            <a:r>
              <a:rPr lang="fr-FR" dirty="0" err="1"/>
              <a:t>target</a:t>
            </a:r>
            <a:r>
              <a:rPr lang="fr-FR" dirty="0"/>
              <a:t>,  </a:t>
            </a:r>
            <a:r>
              <a:rPr lang="fr-FR" dirty="0" err="1"/>
              <a:t>he</a:t>
            </a:r>
            <a:r>
              <a:rPr lang="fr-FR" dirty="0"/>
              <a:t> compare </a:t>
            </a:r>
            <a:r>
              <a:rPr lang="fr-FR" dirty="0" err="1"/>
              <a:t>them</a:t>
            </a:r>
            <a:r>
              <a:rPr lang="fr-FR" dirty="0"/>
              <a:t> to the records and </a:t>
            </a:r>
            <a:r>
              <a:rPr lang="fr-FR" dirty="0" err="1"/>
              <a:t>see</a:t>
            </a:r>
            <a:r>
              <a:rPr lang="fr-FR" dirty="0"/>
              <a:t> if </a:t>
            </a:r>
            <a:r>
              <a:rPr lang="fr-FR" dirty="0" err="1"/>
              <a:t>he</a:t>
            </a:r>
            <a:r>
              <a:rPr lang="fr-FR" dirty="0"/>
              <a:t> can match the </a:t>
            </a:r>
            <a:r>
              <a:rPr lang="fr-FR" dirty="0" err="1"/>
              <a:t>metadata</a:t>
            </a:r>
            <a:r>
              <a:rPr lang="fr-FR" dirty="0"/>
              <a:t> </a:t>
            </a:r>
            <a:r>
              <a:rPr lang="fr-FR" dirty="0" err="1"/>
              <a:t>features</a:t>
            </a:r>
            <a:r>
              <a:rPr lang="fr-FR" dirty="0"/>
              <a:t> of the </a:t>
            </a:r>
            <a:r>
              <a:rPr lang="fr-FR" dirty="0" err="1"/>
              <a:t>target</a:t>
            </a:r>
            <a:r>
              <a:rPr lang="fr-FR" dirty="0"/>
              <a:t> to the </a:t>
            </a:r>
            <a:r>
              <a:rPr lang="fr-FR" dirty="0" err="1"/>
              <a:t>recorded</a:t>
            </a:r>
            <a:r>
              <a:rPr lang="fr-FR" dirty="0"/>
              <a:t> traces </a:t>
            </a:r>
            <a:r>
              <a:rPr lang="fr-FR" dirty="0" err="1"/>
              <a:t>metadata</a:t>
            </a:r>
            <a:r>
              <a:rPr lang="fr-FR" dirty="0"/>
              <a:t> </a:t>
            </a:r>
            <a:r>
              <a:rPr lang="fr-FR" dirty="0" err="1"/>
              <a:t>features</a:t>
            </a:r>
            <a:r>
              <a:rPr lang="fr-FR" dirty="0"/>
              <a:t>.</a:t>
            </a:r>
          </a:p>
          <a:p>
            <a:endParaRPr lang="en-GB" dirty="0"/>
          </a:p>
        </p:txBody>
      </p:sp>
      <p:sp>
        <p:nvSpPr>
          <p:cNvPr id="4" name="Espace réservé du numéro de diapositive 3"/>
          <p:cNvSpPr>
            <a:spLocks noGrp="1"/>
          </p:cNvSpPr>
          <p:nvPr>
            <p:ph type="sldNum" sz="quarter" idx="10"/>
          </p:nvPr>
        </p:nvSpPr>
        <p:spPr/>
        <p:txBody>
          <a:bodyPr/>
          <a:lstStyle/>
          <a:p>
            <a:fld id="{D7D5B281-0122-4E48-A0BF-73E5BFCDE4D3}" type="slidenum">
              <a:rPr lang="fr-FR" smtClean="0"/>
              <a:t>21</a:t>
            </a:fld>
            <a:endParaRPr lang="fr-FR"/>
          </a:p>
        </p:txBody>
      </p:sp>
    </p:spTree>
    <p:extLst>
      <p:ext uri="{BB962C8B-B14F-4D97-AF65-F5344CB8AC3E}">
        <p14:creationId xmlns:p14="http://schemas.microsoft.com/office/powerpoint/2010/main" val="4050209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To carry </a:t>
            </a:r>
            <a:r>
              <a:rPr lang="fr-FR" dirty="0" err="1"/>
              <a:t>their</a:t>
            </a:r>
            <a:r>
              <a:rPr lang="fr-FR" dirty="0"/>
              <a:t> </a:t>
            </a:r>
            <a:r>
              <a:rPr lang="fr-FR" dirty="0" err="1"/>
              <a:t>experiment</a:t>
            </a:r>
            <a:r>
              <a:rPr lang="fr-FR" dirty="0"/>
              <a:t>, </a:t>
            </a:r>
            <a:r>
              <a:rPr lang="fr-FR" dirty="0" err="1"/>
              <a:t>they</a:t>
            </a:r>
            <a:r>
              <a:rPr lang="fr-FR" dirty="0"/>
              <a:t> </a:t>
            </a:r>
            <a:r>
              <a:rPr lang="fr-FR" dirty="0" err="1"/>
              <a:t>implemented</a:t>
            </a:r>
            <a:r>
              <a:rPr lang="fr-FR" dirty="0"/>
              <a:t> </a:t>
            </a:r>
            <a:r>
              <a:rPr lang="fr-FR" dirty="0" err="1"/>
              <a:t>their</a:t>
            </a:r>
            <a:r>
              <a:rPr lang="fr-FR" dirty="0"/>
              <a:t> </a:t>
            </a:r>
            <a:r>
              <a:rPr lang="fr-FR" dirty="0" err="1"/>
              <a:t>own</a:t>
            </a:r>
            <a:r>
              <a:rPr lang="fr-FR" dirty="0"/>
              <a:t> </a:t>
            </a:r>
            <a:r>
              <a:rPr lang="fr-FR" dirty="0" err="1"/>
              <a:t>eNodeB</a:t>
            </a:r>
            <a:r>
              <a:rPr lang="fr-FR" dirty="0"/>
              <a:t> and </a:t>
            </a:r>
            <a:r>
              <a:rPr lang="fr-FR" dirty="0" err="1"/>
              <a:t>core</a:t>
            </a:r>
            <a:r>
              <a:rPr lang="fr-FR" dirty="0"/>
              <a:t> network and </a:t>
            </a:r>
            <a:r>
              <a:rPr lang="fr-FR" dirty="0" err="1"/>
              <a:t>connected</a:t>
            </a:r>
            <a:r>
              <a:rPr lang="fr-FR" dirty="0"/>
              <a:t> commercial phones to the </a:t>
            </a:r>
            <a:r>
              <a:rPr lang="fr-FR" dirty="0" err="1"/>
              <a:t>their</a:t>
            </a:r>
            <a:r>
              <a:rPr lang="fr-FR" dirty="0"/>
              <a:t> LTE Network.</a:t>
            </a:r>
          </a:p>
          <a:p>
            <a:r>
              <a:rPr lang="fr-FR" dirty="0" err="1"/>
              <a:t>They</a:t>
            </a:r>
            <a:r>
              <a:rPr lang="fr-FR" dirty="0"/>
              <a:t> </a:t>
            </a:r>
            <a:r>
              <a:rPr lang="fr-FR" dirty="0" err="1"/>
              <a:t>tested</a:t>
            </a:r>
            <a:r>
              <a:rPr lang="fr-FR" dirty="0"/>
              <a:t> </a:t>
            </a:r>
            <a:r>
              <a:rPr lang="fr-FR" dirty="0" err="1"/>
              <a:t>using</a:t>
            </a:r>
            <a:r>
              <a:rPr lang="fr-FR" dirty="0"/>
              <a:t> 3 </a:t>
            </a:r>
            <a:r>
              <a:rPr lang="fr-FR" dirty="0" err="1"/>
              <a:t>android</a:t>
            </a:r>
            <a:r>
              <a:rPr lang="fr-FR" dirty="0"/>
              <a:t> phones: LG Nexus 5, Huawei P9 Lite and Motorola Moto G4</a:t>
            </a:r>
          </a:p>
          <a:p>
            <a:r>
              <a:rPr lang="fr-FR" dirty="0" err="1"/>
              <a:t>They</a:t>
            </a:r>
            <a:r>
              <a:rPr lang="fr-FR" dirty="0"/>
              <a:t> </a:t>
            </a:r>
            <a:r>
              <a:rPr lang="fr-FR" dirty="0" err="1"/>
              <a:t>also</a:t>
            </a:r>
            <a:r>
              <a:rPr lang="fr-FR" dirty="0"/>
              <a:t> </a:t>
            </a:r>
            <a:r>
              <a:rPr lang="fr-FR" dirty="0" err="1"/>
              <a:t>captured</a:t>
            </a:r>
            <a:r>
              <a:rPr lang="fr-FR" dirty="0"/>
              <a:t> </a:t>
            </a:r>
            <a:r>
              <a:rPr lang="fr-FR" dirty="0" err="1"/>
              <a:t>pcap</a:t>
            </a:r>
            <a:r>
              <a:rPr lang="fr-FR" dirty="0"/>
              <a:t> traces </a:t>
            </a:r>
            <a:r>
              <a:rPr lang="fr-FR" dirty="0" err="1"/>
              <a:t>from</a:t>
            </a:r>
            <a:r>
              <a:rPr lang="fr-FR" dirty="0"/>
              <a:t> </a:t>
            </a:r>
            <a:r>
              <a:rPr lang="fr-FR" dirty="0" err="1"/>
              <a:t>visiting</a:t>
            </a:r>
            <a:r>
              <a:rPr lang="fr-FR" dirty="0"/>
              <a:t> Alexa top 50 </a:t>
            </a:r>
            <a:r>
              <a:rPr lang="fr-FR" dirty="0" err="1"/>
              <a:t>websites</a:t>
            </a:r>
            <a:r>
              <a:rPr lang="fr-FR" dirty="0"/>
              <a:t> 100 times per phone (</a:t>
            </a:r>
            <a:r>
              <a:rPr lang="fr-FR" dirty="0" err="1"/>
              <a:t>those</a:t>
            </a:r>
            <a:r>
              <a:rPr lang="fr-FR" dirty="0"/>
              <a:t> are the traces </a:t>
            </a:r>
            <a:r>
              <a:rPr lang="fr-FR" dirty="0" err="1"/>
              <a:t>that</a:t>
            </a:r>
            <a:r>
              <a:rPr lang="fr-FR" dirty="0"/>
              <a:t> </a:t>
            </a:r>
            <a:r>
              <a:rPr lang="fr-FR" dirty="0" err="1"/>
              <a:t>they</a:t>
            </a:r>
            <a:r>
              <a:rPr lang="fr-FR" dirty="0"/>
              <a:t> </a:t>
            </a:r>
            <a:r>
              <a:rPr lang="fr-FR" dirty="0" err="1"/>
              <a:t>will</a:t>
            </a:r>
            <a:r>
              <a:rPr lang="fr-FR" dirty="0"/>
              <a:t> use to compare the </a:t>
            </a:r>
            <a:r>
              <a:rPr lang="fr-FR" dirty="0" err="1"/>
              <a:t>eavesdropped</a:t>
            </a:r>
            <a:r>
              <a:rPr lang="fr-FR" dirty="0"/>
              <a:t> </a:t>
            </a:r>
            <a:r>
              <a:rPr lang="fr-FR" dirty="0" err="1"/>
              <a:t>traffic</a:t>
            </a:r>
            <a:r>
              <a:rPr lang="fr-FR" dirty="0"/>
              <a:t> </a:t>
            </a:r>
            <a:r>
              <a:rPr lang="fr-FR" dirty="0" err="1"/>
              <a:t>from</a:t>
            </a:r>
            <a:r>
              <a:rPr lang="fr-FR" dirty="0"/>
              <a:t> the </a:t>
            </a:r>
            <a:r>
              <a:rPr lang="fr-FR" dirty="0" err="1"/>
              <a:t>victim</a:t>
            </a:r>
            <a:r>
              <a:rPr lang="fr-FR" dirty="0"/>
              <a:t>)</a:t>
            </a:r>
          </a:p>
          <a:p>
            <a:r>
              <a:rPr lang="fr-FR" dirty="0" err="1"/>
              <a:t>From</a:t>
            </a:r>
            <a:r>
              <a:rPr lang="fr-FR" dirty="0"/>
              <a:t> </a:t>
            </a:r>
            <a:r>
              <a:rPr lang="fr-FR" dirty="0" err="1"/>
              <a:t>those</a:t>
            </a:r>
            <a:r>
              <a:rPr lang="fr-FR" dirty="0"/>
              <a:t> </a:t>
            </a:r>
            <a:r>
              <a:rPr lang="fr-FR" dirty="0" err="1"/>
              <a:t>pcap</a:t>
            </a:r>
            <a:r>
              <a:rPr lang="fr-FR" dirty="0"/>
              <a:t> traces, </a:t>
            </a:r>
            <a:r>
              <a:rPr lang="fr-FR" dirty="0" err="1"/>
              <a:t>they</a:t>
            </a:r>
            <a:r>
              <a:rPr lang="fr-FR" dirty="0"/>
              <a:t> </a:t>
            </a:r>
            <a:r>
              <a:rPr lang="fr-FR" dirty="0" err="1"/>
              <a:t>will</a:t>
            </a:r>
            <a:r>
              <a:rPr lang="fr-FR" dirty="0"/>
              <a:t> </a:t>
            </a:r>
            <a:r>
              <a:rPr lang="fr-FR" dirty="0" err="1"/>
              <a:t>only</a:t>
            </a:r>
            <a:r>
              <a:rPr lang="fr-FR" dirty="0"/>
              <a:t> </a:t>
            </a:r>
            <a:r>
              <a:rPr lang="fr-FR" dirty="0" err="1"/>
              <a:t>extract</a:t>
            </a:r>
            <a:r>
              <a:rPr lang="fr-FR" dirty="0"/>
              <a:t> user plane </a:t>
            </a:r>
            <a:r>
              <a:rPr lang="fr-FR" dirty="0" err="1"/>
              <a:t>traffic</a:t>
            </a:r>
            <a:r>
              <a:rPr lang="fr-FR" dirty="0"/>
              <a:t> </a:t>
            </a:r>
            <a:r>
              <a:rPr lang="fr-FR" dirty="0" err="1"/>
              <a:t>including</a:t>
            </a:r>
            <a:r>
              <a:rPr lang="fr-FR" dirty="0"/>
              <a:t> RNTI, PDCP direction (up or down), PDCP </a:t>
            </a:r>
            <a:r>
              <a:rPr lang="fr-FR" dirty="0" err="1"/>
              <a:t>sequence</a:t>
            </a:r>
            <a:r>
              <a:rPr lang="fr-FR" dirty="0"/>
              <a:t> </a:t>
            </a:r>
            <a:r>
              <a:rPr lang="fr-FR" dirty="0" err="1"/>
              <a:t>number</a:t>
            </a:r>
            <a:r>
              <a:rPr lang="fr-FR" dirty="0"/>
              <a:t>, PDCP </a:t>
            </a:r>
            <a:r>
              <a:rPr lang="fr-FR" dirty="0" err="1"/>
              <a:t>length</a:t>
            </a:r>
            <a:r>
              <a:rPr lang="fr-FR" dirty="0"/>
              <a:t> and timestamp of </a:t>
            </a:r>
            <a:r>
              <a:rPr lang="fr-FR" dirty="0" err="1"/>
              <a:t>each</a:t>
            </a:r>
            <a:r>
              <a:rPr lang="fr-FR" dirty="0"/>
              <a:t> </a:t>
            </a:r>
            <a:r>
              <a:rPr lang="fr-FR" dirty="0" err="1"/>
              <a:t>packet</a:t>
            </a:r>
            <a:r>
              <a:rPr lang="en-GB" dirty="0"/>
              <a:t>.</a:t>
            </a:r>
            <a:endParaRPr lang="fr-FR" dirty="0"/>
          </a:p>
        </p:txBody>
      </p:sp>
      <p:sp>
        <p:nvSpPr>
          <p:cNvPr id="4" name="Espace réservé du numéro de diapositive 3"/>
          <p:cNvSpPr>
            <a:spLocks noGrp="1"/>
          </p:cNvSpPr>
          <p:nvPr>
            <p:ph type="sldNum" sz="quarter" idx="10"/>
          </p:nvPr>
        </p:nvSpPr>
        <p:spPr/>
        <p:txBody>
          <a:bodyPr/>
          <a:lstStyle/>
          <a:p>
            <a:fld id="{D7D5B281-0122-4E48-A0BF-73E5BFCDE4D3}" type="slidenum">
              <a:rPr lang="fr-FR" smtClean="0"/>
              <a:t>22</a:t>
            </a:fld>
            <a:endParaRPr lang="fr-FR"/>
          </a:p>
        </p:txBody>
      </p:sp>
    </p:spTree>
    <p:extLst>
      <p:ext uri="{BB962C8B-B14F-4D97-AF65-F5344CB8AC3E}">
        <p14:creationId xmlns:p14="http://schemas.microsoft.com/office/powerpoint/2010/main" val="314968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To </a:t>
            </a:r>
            <a:r>
              <a:rPr lang="fr-FR" dirty="0" err="1"/>
              <a:t>fingerprint</a:t>
            </a:r>
            <a:r>
              <a:rPr lang="fr-FR" dirty="0"/>
              <a:t> the traces, first, </a:t>
            </a:r>
            <a:r>
              <a:rPr lang="fr-FR" dirty="0" err="1"/>
              <a:t>they</a:t>
            </a:r>
            <a:r>
              <a:rPr lang="fr-FR" dirty="0"/>
              <a:t> </a:t>
            </a:r>
            <a:r>
              <a:rPr lang="fr-FR" dirty="0" err="1"/>
              <a:t>will</a:t>
            </a:r>
            <a:r>
              <a:rPr lang="fr-FR" dirty="0"/>
              <a:t> compare the </a:t>
            </a:r>
            <a:r>
              <a:rPr lang="fr-FR" dirty="0" err="1"/>
              <a:t>captured</a:t>
            </a:r>
            <a:r>
              <a:rPr lang="fr-FR" dirty="0"/>
              <a:t> traces </a:t>
            </a:r>
            <a:r>
              <a:rPr lang="fr-FR" dirty="0" err="1"/>
              <a:t>using</a:t>
            </a:r>
            <a:r>
              <a:rPr lang="fr-FR" dirty="0"/>
              <a:t> fast </a:t>
            </a:r>
            <a:r>
              <a:rPr lang="fr-FR" dirty="0" err="1"/>
              <a:t>dynamic</a:t>
            </a:r>
            <a:r>
              <a:rPr lang="fr-FR" dirty="0"/>
              <a:t> time </a:t>
            </a:r>
            <a:r>
              <a:rPr lang="fr-FR" dirty="0" err="1"/>
              <a:t>warping</a:t>
            </a:r>
            <a:r>
              <a:rPr lang="fr-FR" dirty="0"/>
              <a:t>, </a:t>
            </a:r>
            <a:r>
              <a:rPr lang="fr-FR" dirty="0" err="1"/>
              <a:t>FastDTW</a:t>
            </a:r>
            <a:r>
              <a:rPr lang="fr-FR" dirty="0"/>
              <a:t> to </a:t>
            </a:r>
            <a:r>
              <a:rPr lang="fr-FR" dirty="0" err="1"/>
              <a:t>compute</a:t>
            </a:r>
            <a:r>
              <a:rPr lang="fr-FR" dirty="0"/>
              <a:t> the </a:t>
            </a:r>
            <a:r>
              <a:rPr lang="fr-FR" dirty="0" err="1"/>
              <a:t>similarity</a:t>
            </a:r>
            <a:r>
              <a:rPr lang="fr-FR" dirty="0"/>
              <a:t> of </a:t>
            </a:r>
            <a:r>
              <a:rPr lang="fr-FR" dirty="0" err="1"/>
              <a:t>measured</a:t>
            </a:r>
            <a:r>
              <a:rPr lang="fr-FR" dirty="0"/>
              <a:t> </a:t>
            </a:r>
            <a:r>
              <a:rPr lang="fr-FR" dirty="0" err="1"/>
              <a:t>traffic</a:t>
            </a:r>
            <a:r>
              <a:rPr lang="fr-FR" dirty="0"/>
              <a:t>.</a:t>
            </a:r>
          </a:p>
          <a:p>
            <a:r>
              <a:rPr lang="fr-FR" dirty="0" err="1"/>
              <a:t>They</a:t>
            </a:r>
            <a:r>
              <a:rPr lang="fr-FR" dirty="0"/>
              <a:t> </a:t>
            </a:r>
            <a:r>
              <a:rPr lang="fr-FR" dirty="0" err="1"/>
              <a:t>will</a:t>
            </a:r>
            <a:r>
              <a:rPr lang="fr-FR" dirty="0"/>
              <a:t> </a:t>
            </a:r>
            <a:r>
              <a:rPr lang="fr-FR" dirty="0" err="1"/>
              <a:t>then</a:t>
            </a:r>
            <a:r>
              <a:rPr lang="fr-FR" dirty="0"/>
              <a:t> </a:t>
            </a:r>
            <a:r>
              <a:rPr lang="fr-FR" dirty="0" err="1"/>
              <a:t>decide</a:t>
            </a:r>
            <a:r>
              <a:rPr lang="fr-FR" dirty="0"/>
              <a:t> </a:t>
            </a:r>
            <a:r>
              <a:rPr lang="fr-FR" dirty="0" err="1"/>
              <a:t>with</a:t>
            </a:r>
            <a:r>
              <a:rPr lang="fr-FR" dirty="0"/>
              <a:t> k-</a:t>
            </a:r>
            <a:r>
              <a:rPr lang="fr-FR" dirty="0" err="1"/>
              <a:t>nearest</a:t>
            </a:r>
            <a:r>
              <a:rPr lang="fr-FR" dirty="0"/>
              <a:t> </a:t>
            </a:r>
            <a:r>
              <a:rPr lang="fr-FR" dirty="0" err="1"/>
              <a:t>neighbor</a:t>
            </a:r>
            <a:r>
              <a:rPr lang="fr-FR" dirty="0"/>
              <a:t> </a:t>
            </a:r>
            <a:r>
              <a:rPr lang="fr-FR" dirty="0" err="1"/>
              <a:t>algorithm</a:t>
            </a:r>
            <a:r>
              <a:rPr lang="fr-FR" dirty="0"/>
              <a:t> </a:t>
            </a:r>
            <a:r>
              <a:rPr lang="fr-FR" dirty="0" err="1"/>
              <a:t>which</a:t>
            </a:r>
            <a:r>
              <a:rPr lang="fr-FR" dirty="0"/>
              <a:t> </a:t>
            </a:r>
            <a:r>
              <a:rPr lang="fr-FR" dirty="0" err="1"/>
              <a:t>website</a:t>
            </a:r>
            <a:r>
              <a:rPr lang="fr-FR" dirty="0"/>
              <a:t> the </a:t>
            </a:r>
            <a:r>
              <a:rPr lang="fr-FR" dirty="0" err="1"/>
              <a:t>measured</a:t>
            </a:r>
            <a:r>
              <a:rPr lang="fr-FR" dirty="0"/>
              <a:t> </a:t>
            </a:r>
            <a:r>
              <a:rPr lang="fr-FR" dirty="0" err="1"/>
              <a:t>traffic</a:t>
            </a:r>
            <a:r>
              <a:rPr lang="fr-FR" dirty="0"/>
              <a:t> correspond to.</a:t>
            </a:r>
          </a:p>
          <a:p>
            <a:r>
              <a:rPr lang="fr-FR" dirty="0"/>
              <a:t>So, how do </a:t>
            </a:r>
            <a:r>
              <a:rPr lang="fr-FR" dirty="0" err="1"/>
              <a:t>you</a:t>
            </a:r>
            <a:r>
              <a:rPr lang="fr-FR" dirty="0"/>
              <a:t> </a:t>
            </a:r>
            <a:r>
              <a:rPr lang="fr-FR" dirty="0" err="1"/>
              <a:t>measure</a:t>
            </a:r>
            <a:r>
              <a:rPr lang="fr-FR" dirty="0"/>
              <a:t> the </a:t>
            </a:r>
            <a:r>
              <a:rPr lang="fr-FR" dirty="0" err="1"/>
              <a:t>success</a:t>
            </a:r>
            <a:r>
              <a:rPr lang="fr-FR" dirty="0"/>
              <a:t> of </a:t>
            </a:r>
            <a:r>
              <a:rPr lang="fr-FR" dirty="0" err="1"/>
              <a:t>this</a:t>
            </a:r>
            <a:r>
              <a:rPr lang="fr-FR" dirty="0"/>
              <a:t> </a:t>
            </a:r>
            <a:r>
              <a:rPr lang="fr-FR" dirty="0" err="1"/>
              <a:t>attack</a:t>
            </a:r>
            <a:r>
              <a:rPr lang="fr-FR" dirty="0"/>
              <a:t>?</a:t>
            </a:r>
          </a:p>
          <a:p>
            <a:r>
              <a:rPr lang="fr-FR" dirty="0" err="1"/>
              <a:t>We</a:t>
            </a:r>
            <a:r>
              <a:rPr lang="fr-FR" dirty="0"/>
              <a:t> </a:t>
            </a:r>
            <a:r>
              <a:rPr lang="fr-FR" dirty="0" err="1"/>
              <a:t>get</a:t>
            </a:r>
            <a:r>
              <a:rPr lang="fr-FR" dirty="0"/>
              <a:t> the </a:t>
            </a:r>
            <a:r>
              <a:rPr lang="fr-FR" dirty="0" err="1"/>
              <a:t>average</a:t>
            </a:r>
            <a:r>
              <a:rPr lang="fr-FR" dirty="0"/>
              <a:t> </a:t>
            </a:r>
            <a:r>
              <a:rPr lang="fr-FR" dirty="0" err="1"/>
              <a:t>success</a:t>
            </a:r>
            <a:r>
              <a:rPr lang="fr-FR" dirty="0"/>
              <a:t> (</a:t>
            </a:r>
            <a:r>
              <a:rPr lang="fr-FR" dirty="0" err="1"/>
              <a:t>True</a:t>
            </a:r>
            <a:r>
              <a:rPr lang="fr-FR" dirty="0"/>
              <a:t> positive rate) and standard </a:t>
            </a:r>
            <a:r>
              <a:rPr lang="fr-FR" dirty="0" err="1"/>
              <a:t>deviation</a:t>
            </a:r>
            <a:r>
              <a:rPr lang="fr-FR" dirty="0"/>
              <a:t> </a:t>
            </a:r>
            <a:r>
              <a:rPr lang="fr-FR" dirty="0" err="1"/>
              <a:t>aswell</a:t>
            </a:r>
            <a:r>
              <a:rPr lang="fr-FR" dirty="0"/>
              <a:t> as false positive rate</a:t>
            </a:r>
          </a:p>
        </p:txBody>
      </p:sp>
      <p:sp>
        <p:nvSpPr>
          <p:cNvPr id="4" name="Espace réservé du numéro de diapositive 3"/>
          <p:cNvSpPr>
            <a:spLocks noGrp="1"/>
          </p:cNvSpPr>
          <p:nvPr>
            <p:ph type="sldNum" sz="quarter" idx="10"/>
          </p:nvPr>
        </p:nvSpPr>
        <p:spPr/>
        <p:txBody>
          <a:bodyPr/>
          <a:lstStyle/>
          <a:p>
            <a:fld id="{D7D5B281-0122-4E48-A0BF-73E5BFCDE4D3}" type="slidenum">
              <a:rPr lang="fr-FR" smtClean="0"/>
              <a:t>23</a:t>
            </a:fld>
            <a:endParaRPr lang="fr-FR"/>
          </a:p>
        </p:txBody>
      </p:sp>
    </p:spTree>
    <p:extLst>
      <p:ext uri="{BB962C8B-B14F-4D97-AF65-F5344CB8AC3E}">
        <p14:creationId xmlns:p14="http://schemas.microsoft.com/office/powerpoint/2010/main" val="1246163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 </a:t>
            </a:r>
            <a:r>
              <a:rPr lang="fr-FR" dirty="0" err="1"/>
              <a:t>following</a:t>
            </a:r>
            <a:r>
              <a:rPr lang="fr-FR" dirty="0"/>
              <a:t> table shows the </a:t>
            </a:r>
            <a:r>
              <a:rPr lang="fr-FR" dirty="0" err="1"/>
              <a:t>results</a:t>
            </a:r>
            <a:r>
              <a:rPr lang="fr-FR" dirty="0"/>
              <a:t>: the </a:t>
            </a:r>
            <a:r>
              <a:rPr lang="fr-FR" dirty="0" err="1"/>
              <a:t>average</a:t>
            </a:r>
            <a:r>
              <a:rPr lang="fr-FR" dirty="0"/>
              <a:t> </a:t>
            </a:r>
            <a:r>
              <a:rPr lang="fr-FR" dirty="0" err="1"/>
              <a:t>success</a:t>
            </a:r>
            <a:r>
              <a:rPr lang="fr-FR" dirty="0"/>
              <a:t> rate </a:t>
            </a:r>
            <a:r>
              <a:rPr lang="fr-FR" dirty="0" err="1"/>
              <a:t>across</a:t>
            </a:r>
            <a:r>
              <a:rPr lang="fr-FR" dirty="0"/>
              <a:t> all 3 </a:t>
            </a:r>
            <a:r>
              <a:rPr lang="fr-FR" dirty="0" err="1"/>
              <a:t>devices</a:t>
            </a:r>
            <a:r>
              <a:rPr lang="fr-FR" dirty="0"/>
              <a:t> </a:t>
            </a:r>
            <a:r>
              <a:rPr lang="fr-FR" dirty="0" err="1"/>
              <a:t>is</a:t>
            </a:r>
            <a:r>
              <a:rPr lang="fr-FR" dirty="0"/>
              <a:t> as follow</a:t>
            </a:r>
          </a:p>
          <a:p>
            <a:pPr marL="171450" indent="-171450">
              <a:buFontTx/>
              <a:buChar char="-"/>
            </a:pPr>
            <a:r>
              <a:rPr lang="fr-FR" dirty="0"/>
              <a:t>89.63% in </a:t>
            </a:r>
            <a:r>
              <a:rPr lang="fr-FR" dirty="0" err="1"/>
              <a:t>downlink</a:t>
            </a:r>
            <a:r>
              <a:rPr lang="fr-FR" dirty="0"/>
              <a:t> transmissions</a:t>
            </a:r>
          </a:p>
          <a:p>
            <a:pPr marL="171450" indent="-171450">
              <a:buFontTx/>
              <a:buChar char="-"/>
            </a:pPr>
            <a:r>
              <a:rPr lang="fr-FR" dirty="0"/>
              <a:t>89.13% in </a:t>
            </a:r>
            <a:r>
              <a:rPr lang="fr-FR" dirty="0" err="1"/>
              <a:t>uplink</a:t>
            </a:r>
            <a:r>
              <a:rPr lang="fr-FR" dirty="0"/>
              <a:t> transmissions</a:t>
            </a:r>
          </a:p>
          <a:p>
            <a:pPr marL="0" indent="0">
              <a:buFontTx/>
              <a:buNone/>
            </a:pPr>
            <a:r>
              <a:rPr lang="fr-FR" dirty="0"/>
              <a:t>For </a:t>
            </a:r>
            <a:r>
              <a:rPr lang="fr-FR" dirty="0" err="1"/>
              <a:t>each</a:t>
            </a:r>
            <a:r>
              <a:rPr lang="fr-FR" dirty="0"/>
              <a:t> phone </a:t>
            </a:r>
            <a:r>
              <a:rPr lang="fr-FR" dirty="0" err="1"/>
              <a:t>individually</a:t>
            </a:r>
            <a:r>
              <a:rPr lang="fr-FR" dirty="0"/>
              <a:t> </a:t>
            </a:r>
            <a:r>
              <a:rPr lang="fr-FR" dirty="0" err="1"/>
              <a:t>when</a:t>
            </a:r>
            <a:r>
              <a:rPr lang="fr-FR" dirty="0"/>
              <a:t> </a:t>
            </a:r>
            <a:r>
              <a:rPr lang="fr-FR" dirty="0" err="1"/>
              <a:t>comparing</a:t>
            </a:r>
            <a:r>
              <a:rPr lang="fr-FR" dirty="0"/>
              <a:t> traces</a:t>
            </a:r>
          </a:p>
          <a:p>
            <a:endParaRPr lang="en-GB" dirty="0"/>
          </a:p>
        </p:txBody>
      </p:sp>
      <p:sp>
        <p:nvSpPr>
          <p:cNvPr id="4" name="Espace réservé du numéro de diapositive 3"/>
          <p:cNvSpPr>
            <a:spLocks noGrp="1"/>
          </p:cNvSpPr>
          <p:nvPr>
            <p:ph type="sldNum" sz="quarter" idx="10"/>
          </p:nvPr>
        </p:nvSpPr>
        <p:spPr/>
        <p:txBody>
          <a:bodyPr/>
          <a:lstStyle/>
          <a:p>
            <a:fld id="{D7D5B281-0122-4E48-A0BF-73E5BFCDE4D3}" type="slidenum">
              <a:rPr lang="fr-FR" smtClean="0"/>
              <a:t>24</a:t>
            </a:fld>
            <a:endParaRPr lang="fr-FR"/>
          </a:p>
        </p:txBody>
      </p:sp>
    </p:spTree>
    <p:extLst>
      <p:ext uri="{BB962C8B-B14F-4D97-AF65-F5344CB8AC3E}">
        <p14:creationId xmlns:p14="http://schemas.microsoft.com/office/powerpoint/2010/main" val="9280067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This </a:t>
            </a:r>
            <a:r>
              <a:rPr lang="fr-FR" dirty="0" err="1"/>
              <a:t>is</a:t>
            </a:r>
            <a:r>
              <a:rPr lang="fr-FR" dirty="0"/>
              <a:t> a </a:t>
            </a:r>
            <a:r>
              <a:rPr lang="fr-FR" dirty="0" err="1"/>
              <a:t>closed</a:t>
            </a:r>
            <a:r>
              <a:rPr lang="fr-FR" dirty="0"/>
              <a:t>-world scenario </a:t>
            </a:r>
            <a:r>
              <a:rPr lang="fr-FR" dirty="0" err="1"/>
              <a:t>where</a:t>
            </a:r>
            <a:r>
              <a:rPr lang="fr-FR" dirty="0"/>
              <a:t> the LTE network </a:t>
            </a:r>
            <a:r>
              <a:rPr lang="fr-FR" dirty="0" err="1"/>
              <a:t>is</a:t>
            </a:r>
            <a:r>
              <a:rPr lang="fr-FR" dirty="0"/>
              <a:t> </a:t>
            </a:r>
            <a:r>
              <a:rPr lang="fr-FR" dirty="0" err="1"/>
              <a:t>totally</a:t>
            </a:r>
            <a:r>
              <a:rPr lang="fr-FR" dirty="0"/>
              <a:t> </a:t>
            </a:r>
            <a:r>
              <a:rPr lang="fr-FR" dirty="0" err="1"/>
              <a:t>under</a:t>
            </a:r>
            <a:r>
              <a:rPr lang="fr-FR" dirty="0"/>
              <a:t> </a:t>
            </a:r>
            <a:r>
              <a:rPr lang="fr-FR" dirty="0" err="1"/>
              <a:t>their</a:t>
            </a:r>
            <a:r>
              <a:rPr lang="fr-FR" dirty="0"/>
              <a:t> control</a:t>
            </a:r>
            <a:r>
              <a:rPr lang="en-GB" dirty="0"/>
              <a:t> because mobile networks configuration changes a lot, it is difficult to mimic it, and it’s impossible for them to monitor uplink transmissions on the PDCP layer on a real LTE network because of synchronization depending on the distance between the UE and </a:t>
            </a:r>
            <a:r>
              <a:rPr lang="en-GB" dirty="0" err="1"/>
              <a:t>eNodeB</a:t>
            </a:r>
            <a:r>
              <a:rPr lang="en-GB" dirty="0"/>
              <a:t>. Therefore, because of those 2 reasons they chose not to opt for the open-world setup.</a:t>
            </a:r>
          </a:p>
          <a:p>
            <a:r>
              <a:rPr lang="fr-FR" dirty="0"/>
              <a:t>P</a:t>
            </a:r>
            <a:r>
              <a:rPr lang="en-GB" dirty="0" err="1"/>
              <a:t>lus</a:t>
            </a:r>
            <a:r>
              <a:rPr lang="en-GB" dirty="0"/>
              <a:t>, they used only 50 websites to perform the comparison which is meaningless compared to the number of websites that are running which is close to 2 billions websites.</a:t>
            </a:r>
          </a:p>
          <a:p>
            <a:r>
              <a:rPr lang="fr-FR" dirty="0"/>
              <a:t>S</a:t>
            </a:r>
            <a:r>
              <a:rPr lang="en-GB" dirty="0"/>
              <a:t>o is it usable in a real-world setup? Of course not, but this is a stepping stone for future work as it is just a proof-of-concept that this is possible.</a:t>
            </a:r>
          </a:p>
          <a:p>
            <a:r>
              <a:rPr lang="fr-FR" dirty="0"/>
              <a:t>N</a:t>
            </a:r>
            <a:r>
              <a:rPr lang="en-GB" dirty="0"/>
              <a:t>ow that we have seen that those 2 passive attacks were kind of limited let’s move on to the last attack</a:t>
            </a:r>
          </a:p>
          <a:p>
            <a:endParaRPr lang="fr-FR" dirty="0"/>
          </a:p>
        </p:txBody>
      </p:sp>
      <p:sp>
        <p:nvSpPr>
          <p:cNvPr id="4" name="Espace réservé du numéro de diapositive 3"/>
          <p:cNvSpPr>
            <a:spLocks noGrp="1"/>
          </p:cNvSpPr>
          <p:nvPr>
            <p:ph type="sldNum" sz="quarter" idx="10"/>
          </p:nvPr>
        </p:nvSpPr>
        <p:spPr/>
        <p:txBody>
          <a:bodyPr/>
          <a:lstStyle/>
          <a:p>
            <a:fld id="{D7D5B281-0122-4E48-A0BF-73E5BFCDE4D3}" type="slidenum">
              <a:rPr lang="fr-FR" smtClean="0"/>
              <a:t>25</a:t>
            </a:fld>
            <a:endParaRPr lang="fr-FR"/>
          </a:p>
        </p:txBody>
      </p:sp>
    </p:spTree>
    <p:extLst>
      <p:ext uri="{BB962C8B-B14F-4D97-AF65-F5344CB8AC3E}">
        <p14:creationId xmlns:p14="http://schemas.microsoft.com/office/powerpoint/2010/main" val="13625591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 last </a:t>
            </a:r>
            <a:r>
              <a:rPr lang="fr-FR" dirty="0" err="1"/>
              <a:t>attack</a:t>
            </a:r>
            <a:r>
              <a:rPr lang="fr-FR" dirty="0"/>
              <a:t> I </a:t>
            </a:r>
            <a:r>
              <a:rPr lang="fr-FR" dirty="0" err="1"/>
              <a:t>am</a:t>
            </a:r>
            <a:r>
              <a:rPr lang="fr-FR" dirty="0"/>
              <a:t> </a:t>
            </a:r>
            <a:r>
              <a:rPr lang="fr-FR" dirty="0" err="1"/>
              <a:t>going</a:t>
            </a:r>
            <a:r>
              <a:rPr lang="fr-FR" dirty="0"/>
              <a:t> to </a:t>
            </a:r>
            <a:r>
              <a:rPr lang="fr-FR" dirty="0" err="1"/>
              <a:t>present</a:t>
            </a:r>
            <a:r>
              <a:rPr lang="fr-FR" dirty="0"/>
              <a:t> </a:t>
            </a:r>
            <a:r>
              <a:rPr lang="fr-FR" dirty="0" err="1"/>
              <a:t>is</a:t>
            </a:r>
            <a:r>
              <a:rPr lang="fr-FR" dirty="0"/>
              <a:t> the </a:t>
            </a:r>
            <a:r>
              <a:rPr lang="fr-FR" dirty="0" err="1"/>
              <a:t>aLTEr</a:t>
            </a:r>
            <a:r>
              <a:rPr lang="fr-FR" dirty="0"/>
              <a:t> </a:t>
            </a:r>
            <a:r>
              <a:rPr lang="fr-FR" dirty="0" err="1"/>
              <a:t>attack</a:t>
            </a:r>
            <a:r>
              <a:rPr lang="fr-FR" dirty="0"/>
              <a:t>. This one </a:t>
            </a:r>
            <a:r>
              <a:rPr lang="fr-FR" dirty="0" err="1"/>
              <a:t>is</a:t>
            </a:r>
            <a:r>
              <a:rPr lang="fr-FR" dirty="0"/>
              <a:t> an active </a:t>
            </a:r>
            <a:r>
              <a:rPr lang="fr-FR" dirty="0" err="1"/>
              <a:t>attack</a:t>
            </a:r>
            <a:r>
              <a:rPr lang="fr-FR" dirty="0"/>
              <a:t> </a:t>
            </a:r>
            <a:r>
              <a:rPr lang="fr-FR" dirty="0" err="1"/>
              <a:t>meaning</a:t>
            </a:r>
            <a:r>
              <a:rPr lang="fr-FR" dirty="0"/>
              <a:t> </a:t>
            </a:r>
            <a:r>
              <a:rPr lang="fr-FR" dirty="0" err="1"/>
              <a:t>that</a:t>
            </a:r>
            <a:r>
              <a:rPr lang="fr-FR" dirty="0"/>
              <a:t> the </a:t>
            </a:r>
            <a:r>
              <a:rPr lang="fr-FR" dirty="0" err="1"/>
              <a:t>attacker</a:t>
            </a:r>
            <a:r>
              <a:rPr lang="fr-FR" dirty="0"/>
              <a:t> </a:t>
            </a:r>
            <a:r>
              <a:rPr lang="fr-FR" dirty="0" err="1"/>
              <a:t>will</a:t>
            </a:r>
            <a:r>
              <a:rPr lang="fr-FR" dirty="0"/>
              <a:t> </a:t>
            </a:r>
            <a:r>
              <a:rPr lang="fr-FR" dirty="0" err="1"/>
              <a:t>send</a:t>
            </a:r>
            <a:r>
              <a:rPr lang="fr-FR" dirty="0"/>
              <a:t> signal to </a:t>
            </a:r>
            <a:r>
              <a:rPr lang="fr-FR" dirty="0" err="1"/>
              <a:t>both</a:t>
            </a:r>
            <a:r>
              <a:rPr lang="fr-FR" dirty="0"/>
              <a:t> the network and the </a:t>
            </a:r>
            <a:r>
              <a:rPr lang="fr-FR" dirty="0" err="1"/>
              <a:t>user’s</a:t>
            </a:r>
            <a:r>
              <a:rPr lang="fr-FR" dirty="0"/>
              <a:t> </a:t>
            </a:r>
            <a:r>
              <a:rPr lang="fr-FR" dirty="0" err="1"/>
              <a:t>device</a:t>
            </a:r>
            <a:r>
              <a:rPr lang="fr-FR" dirty="0"/>
              <a:t>. In </a:t>
            </a:r>
            <a:r>
              <a:rPr lang="fr-FR" dirty="0" err="1"/>
              <a:t>this</a:t>
            </a:r>
            <a:r>
              <a:rPr lang="fr-FR" dirty="0"/>
              <a:t> case, the </a:t>
            </a:r>
            <a:r>
              <a:rPr lang="fr-FR" dirty="0" err="1"/>
              <a:t>adversary</a:t>
            </a:r>
            <a:r>
              <a:rPr lang="fr-FR" dirty="0"/>
              <a:t> </a:t>
            </a:r>
            <a:r>
              <a:rPr lang="fr-FR" dirty="0" err="1"/>
              <a:t>will</a:t>
            </a:r>
            <a:r>
              <a:rPr lang="fr-FR" dirty="0"/>
              <a:t> </a:t>
            </a:r>
            <a:r>
              <a:rPr lang="fr-FR" dirty="0" err="1"/>
              <a:t>be</a:t>
            </a:r>
            <a:r>
              <a:rPr lang="fr-FR" dirty="0"/>
              <a:t> </a:t>
            </a:r>
            <a:r>
              <a:rPr lang="fr-FR" dirty="0" err="1"/>
              <a:t>perceived</a:t>
            </a:r>
            <a:r>
              <a:rPr lang="fr-FR" dirty="0"/>
              <a:t> by the user as an </a:t>
            </a:r>
            <a:r>
              <a:rPr lang="fr-FR" dirty="0" err="1"/>
              <a:t>usual</a:t>
            </a:r>
            <a:r>
              <a:rPr lang="fr-FR" dirty="0"/>
              <a:t> cellular network provider</a:t>
            </a:r>
            <a:r>
              <a:rPr lang="en-GB" dirty="0"/>
              <a:t> and as an user to the cellular network. </a:t>
            </a:r>
            <a:endParaRPr lang="fr-FR" dirty="0"/>
          </a:p>
        </p:txBody>
      </p:sp>
      <p:sp>
        <p:nvSpPr>
          <p:cNvPr id="4" name="Espace réservé du numéro de diapositive 3"/>
          <p:cNvSpPr>
            <a:spLocks noGrp="1"/>
          </p:cNvSpPr>
          <p:nvPr>
            <p:ph type="sldNum" sz="quarter" idx="10"/>
          </p:nvPr>
        </p:nvSpPr>
        <p:spPr/>
        <p:txBody>
          <a:bodyPr/>
          <a:lstStyle/>
          <a:p>
            <a:fld id="{D7D5B281-0122-4E48-A0BF-73E5BFCDE4D3}" type="slidenum">
              <a:rPr lang="fr-FR" smtClean="0"/>
              <a:t>26</a:t>
            </a:fld>
            <a:endParaRPr lang="fr-FR"/>
          </a:p>
        </p:txBody>
      </p:sp>
    </p:spTree>
    <p:extLst>
      <p:ext uri="{BB962C8B-B14F-4D97-AF65-F5344CB8AC3E}">
        <p14:creationId xmlns:p14="http://schemas.microsoft.com/office/powerpoint/2010/main" val="848315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 a </a:t>
            </a:r>
            <a:r>
              <a:rPr lang="fr-FR" dirty="0" err="1"/>
              <a:t>nutshell</a:t>
            </a:r>
            <a:r>
              <a:rPr lang="fr-FR" dirty="0"/>
              <a:t>, the </a:t>
            </a:r>
            <a:r>
              <a:rPr lang="fr-FR" dirty="0" err="1"/>
              <a:t>attacker</a:t>
            </a:r>
            <a:r>
              <a:rPr lang="fr-FR" dirty="0"/>
              <a:t> </a:t>
            </a:r>
            <a:r>
              <a:rPr lang="fr-FR" dirty="0" err="1"/>
              <a:t>will</a:t>
            </a:r>
            <a:r>
              <a:rPr lang="fr-FR" dirty="0"/>
              <a:t> exploit the </a:t>
            </a:r>
            <a:r>
              <a:rPr lang="fr-FR" dirty="0" err="1"/>
              <a:t>fact</a:t>
            </a:r>
            <a:r>
              <a:rPr lang="fr-FR" dirty="0"/>
              <a:t> </a:t>
            </a:r>
            <a:r>
              <a:rPr lang="fr-FR" dirty="0" err="1"/>
              <a:t>that</a:t>
            </a:r>
            <a:r>
              <a:rPr lang="fr-FR" dirty="0"/>
              <a:t> </a:t>
            </a:r>
            <a:r>
              <a:rPr lang="fr-FR" dirty="0" err="1"/>
              <a:t>integrity</a:t>
            </a:r>
            <a:r>
              <a:rPr lang="fr-FR" dirty="0"/>
              <a:t> protection </a:t>
            </a:r>
            <a:r>
              <a:rPr lang="fr-FR" dirty="0" err="1"/>
              <a:t>is</a:t>
            </a:r>
            <a:r>
              <a:rPr lang="fr-FR" dirty="0"/>
              <a:t> </a:t>
            </a:r>
            <a:r>
              <a:rPr lang="fr-FR" dirty="0" err="1"/>
              <a:t>only</a:t>
            </a:r>
            <a:r>
              <a:rPr lang="fr-FR" dirty="0"/>
              <a:t> </a:t>
            </a:r>
            <a:r>
              <a:rPr lang="fr-FR" dirty="0" err="1"/>
              <a:t>applied</a:t>
            </a:r>
            <a:r>
              <a:rPr lang="fr-FR" dirty="0"/>
              <a:t> at the PDCP layer and </a:t>
            </a:r>
            <a:r>
              <a:rPr lang="fr-FR" dirty="0" err="1"/>
              <a:t>isn’t</a:t>
            </a:r>
            <a:r>
              <a:rPr lang="fr-FR" dirty="0"/>
              <a:t> </a:t>
            </a:r>
            <a:r>
              <a:rPr lang="fr-FR" dirty="0" err="1"/>
              <a:t>applied</a:t>
            </a:r>
            <a:r>
              <a:rPr lang="fr-FR" dirty="0"/>
              <a:t> all the </a:t>
            </a:r>
            <a:r>
              <a:rPr lang="fr-FR" dirty="0" err="1"/>
              <a:t>way</a:t>
            </a:r>
            <a:r>
              <a:rPr lang="fr-FR" dirty="0"/>
              <a:t> down to the MAC layer.</a:t>
            </a:r>
          </a:p>
          <a:p>
            <a:r>
              <a:rPr lang="fr-FR" dirty="0"/>
              <a:t>So </a:t>
            </a:r>
            <a:r>
              <a:rPr lang="fr-FR" dirty="0" err="1"/>
              <a:t>you</a:t>
            </a:r>
            <a:r>
              <a:rPr lang="fr-FR" dirty="0"/>
              <a:t> can </a:t>
            </a:r>
            <a:r>
              <a:rPr lang="fr-FR" dirty="0" err="1"/>
              <a:t>modify</a:t>
            </a:r>
            <a:r>
              <a:rPr lang="fr-FR" dirty="0"/>
              <a:t> the content of a </a:t>
            </a:r>
            <a:r>
              <a:rPr lang="fr-FR" dirty="0" err="1"/>
              <a:t>packet</a:t>
            </a:r>
            <a:r>
              <a:rPr lang="fr-FR" dirty="0"/>
              <a:t> if </a:t>
            </a:r>
            <a:r>
              <a:rPr lang="fr-FR" dirty="0" err="1"/>
              <a:t>you</a:t>
            </a:r>
            <a:r>
              <a:rPr lang="fr-FR" dirty="0"/>
              <a:t> know </a:t>
            </a:r>
            <a:r>
              <a:rPr lang="fr-FR" dirty="0" err="1"/>
              <a:t>its</a:t>
            </a:r>
            <a:r>
              <a:rPr lang="fr-FR" dirty="0"/>
              <a:t> original content. </a:t>
            </a:r>
          </a:p>
          <a:p>
            <a:r>
              <a:rPr lang="fr-FR" dirty="0"/>
              <a:t>One of the </a:t>
            </a:r>
            <a:r>
              <a:rPr lang="fr-FR" dirty="0" err="1"/>
              <a:t>most</a:t>
            </a:r>
            <a:r>
              <a:rPr lang="fr-FR" dirty="0"/>
              <a:t> </a:t>
            </a:r>
            <a:r>
              <a:rPr lang="fr-FR" dirty="0" err="1"/>
              <a:t>interesting</a:t>
            </a:r>
            <a:r>
              <a:rPr lang="fr-FR" dirty="0"/>
              <a:t> one </a:t>
            </a:r>
            <a:r>
              <a:rPr lang="fr-FR" dirty="0" err="1"/>
              <a:t>is</a:t>
            </a:r>
            <a:r>
              <a:rPr lang="fr-FR" dirty="0"/>
              <a:t> DNS </a:t>
            </a:r>
            <a:r>
              <a:rPr lang="fr-FR" dirty="0" err="1"/>
              <a:t>packet</a:t>
            </a:r>
            <a:r>
              <a:rPr lang="fr-FR" dirty="0"/>
              <a:t>. You know the destination </a:t>
            </a:r>
            <a:r>
              <a:rPr lang="fr-FR" dirty="0" err="1"/>
              <a:t>address</a:t>
            </a:r>
            <a:r>
              <a:rPr lang="fr-FR" dirty="0"/>
              <a:t> </a:t>
            </a:r>
            <a:r>
              <a:rPr lang="fr-FR" dirty="0" err="1"/>
              <a:t>because</a:t>
            </a:r>
            <a:r>
              <a:rPr lang="fr-FR" dirty="0"/>
              <a:t> </a:t>
            </a:r>
            <a:r>
              <a:rPr lang="fr-FR" dirty="0" err="1"/>
              <a:t>you</a:t>
            </a:r>
            <a:r>
              <a:rPr lang="fr-FR" dirty="0"/>
              <a:t> can </a:t>
            </a:r>
            <a:r>
              <a:rPr lang="fr-FR" dirty="0" err="1"/>
              <a:t>easily</a:t>
            </a:r>
            <a:r>
              <a:rPr lang="fr-FR" dirty="0"/>
              <a:t> </a:t>
            </a:r>
            <a:r>
              <a:rPr lang="fr-FR" dirty="0" err="1"/>
              <a:t>get</a:t>
            </a:r>
            <a:r>
              <a:rPr lang="fr-FR" dirty="0"/>
              <a:t> the DNS server </a:t>
            </a:r>
            <a:r>
              <a:rPr lang="fr-FR" dirty="0" err="1"/>
              <a:t>that</a:t>
            </a:r>
            <a:r>
              <a:rPr lang="fr-FR" dirty="0"/>
              <a:t> the cellular network uses.</a:t>
            </a:r>
          </a:p>
          <a:p>
            <a:r>
              <a:rPr lang="fr-FR" dirty="0" err="1"/>
              <a:t>What</a:t>
            </a:r>
            <a:r>
              <a:rPr lang="fr-FR" dirty="0"/>
              <a:t> the </a:t>
            </a:r>
            <a:r>
              <a:rPr lang="fr-FR" dirty="0" err="1"/>
              <a:t>attacker</a:t>
            </a:r>
            <a:r>
              <a:rPr lang="fr-FR" dirty="0"/>
              <a:t> can </a:t>
            </a:r>
            <a:r>
              <a:rPr lang="fr-FR" dirty="0" err="1"/>
              <a:t>basically</a:t>
            </a:r>
            <a:r>
              <a:rPr lang="fr-FR" dirty="0"/>
              <a:t> do </a:t>
            </a:r>
            <a:r>
              <a:rPr lang="fr-FR" dirty="0" err="1"/>
              <a:t>is</a:t>
            </a:r>
            <a:r>
              <a:rPr lang="fr-FR" dirty="0"/>
              <a:t> </a:t>
            </a:r>
            <a:r>
              <a:rPr lang="fr-FR" dirty="0" err="1"/>
              <a:t>changing</a:t>
            </a:r>
            <a:r>
              <a:rPr lang="fr-FR" dirty="0"/>
              <a:t> the DNS server of a </a:t>
            </a:r>
            <a:r>
              <a:rPr lang="fr-FR" dirty="0" err="1"/>
              <a:t>request</a:t>
            </a:r>
            <a:r>
              <a:rPr lang="fr-FR" dirty="0"/>
              <a:t> </a:t>
            </a:r>
            <a:r>
              <a:rPr lang="fr-FR" dirty="0" err="1"/>
              <a:t>when</a:t>
            </a:r>
            <a:r>
              <a:rPr lang="fr-FR" dirty="0"/>
              <a:t> the user looks for a </a:t>
            </a:r>
            <a:r>
              <a:rPr lang="fr-FR" dirty="0" err="1"/>
              <a:t>website</a:t>
            </a:r>
            <a:endParaRPr lang="fr-FR" dirty="0"/>
          </a:p>
          <a:p>
            <a:r>
              <a:rPr lang="fr-FR" dirty="0" err="1"/>
              <a:t>After</a:t>
            </a:r>
            <a:r>
              <a:rPr lang="fr-FR" dirty="0"/>
              <a:t> </a:t>
            </a:r>
            <a:r>
              <a:rPr lang="fr-FR" dirty="0" err="1"/>
              <a:t>poisonning</a:t>
            </a:r>
            <a:r>
              <a:rPr lang="fr-FR" dirty="0"/>
              <a:t> the DNS </a:t>
            </a:r>
            <a:r>
              <a:rPr lang="fr-FR" dirty="0" err="1"/>
              <a:t>query</a:t>
            </a:r>
            <a:r>
              <a:rPr lang="fr-FR" dirty="0"/>
              <a:t>, the user </a:t>
            </a:r>
            <a:r>
              <a:rPr lang="fr-FR" dirty="0" err="1"/>
              <a:t>will</a:t>
            </a:r>
            <a:r>
              <a:rPr lang="fr-FR" dirty="0"/>
              <a:t> </a:t>
            </a:r>
            <a:r>
              <a:rPr lang="fr-FR" dirty="0" err="1"/>
              <a:t>be</a:t>
            </a:r>
            <a:r>
              <a:rPr lang="fr-FR" dirty="0"/>
              <a:t> </a:t>
            </a:r>
            <a:r>
              <a:rPr lang="fr-FR" dirty="0" err="1"/>
              <a:t>redirected</a:t>
            </a:r>
            <a:r>
              <a:rPr lang="fr-FR" dirty="0"/>
              <a:t> to a </a:t>
            </a:r>
            <a:r>
              <a:rPr lang="fr-FR" dirty="0" err="1"/>
              <a:t>malicious</a:t>
            </a:r>
            <a:r>
              <a:rPr lang="fr-FR" dirty="0"/>
              <a:t> </a:t>
            </a:r>
            <a:r>
              <a:rPr lang="fr-FR" dirty="0" err="1"/>
              <a:t>website</a:t>
            </a:r>
            <a:r>
              <a:rPr lang="fr-FR" dirty="0"/>
              <a:t>. </a:t>
            </a:r>
          </a:p>
          <a:p>
            <a:r>
              <a:rPr lang="fr-FR" dirty="0"/>
              <a:t>Let me show </a:t>
            </a:r>
            <a:r>
              <a:rPr lang="fr-FR" dirty="0" err="1"/>
              <a:t>you</a:t>
            </a:r>
            <a:r>
              <a:rPr lang="fr-FR" dirty="0"/>
              <a:t> how </a:t>
            </a:r>
            <a:r>
              <a:rPr lang="fr-FR" dirty="0" err="1"/>
              <a:t>it’s</a:t>
            </a:r>
            <a:r>
              <a:rPr lang="fr-FR" dirty="0"/>
              <a:t> </a:t>
            </a:r>
            <a:r>
              <a:rPr lang="fr-FR" dirty="0" err="1"/>
              <a:t>done</a:t>
            </a:r>
            <a:r>
              <a:rPr lang="fr-FR" dirty="0"/>
              <a:t> in practice</a:t>
            </a:r>
          </a:p>
          <a:p>
            <a:endParaRPr lang="fr-FR" dirty="0"/>
          </a:p>
          <a:p>
            <a:endParaRPr lang="en-GB" dirty="0"/>
          </a:p>
        </p:txBody>
      </p:sp>
      <p:sp>
        <p:nvSpPr>
          <p:cNvPr id="4" name="Espace réservé du numéro de diapositive 3"/>
          <p:cNvSpPr>
            <a:spLocks noGrp="1"/>
          </p:cNvSpPr>
          <p:nvPr>
            <p:ph type="sldNum" sz="quarter" idx="10"/>
          </p:nvPr>
        </p:nvSpPr>
        <p:spPr/>
        <p:txBody>
          <a:bodyPr/>
          <a:lstStyle/>
          <a:p>
            <a:fld id="{D7D5B281-0122-4E48-A0BF-73E5BFCDE4D3}" type="slidenum">
              <a:rPr lang="fr-FR" smtClean="0"/>
              <a:t>27</a:t>
            </a:fld>
            <a:endParaRPr lang="fr-FR"/>
          </a:p>
        </p:txBody>
      </p:sp>
    </p:spTree>
    <p:extLst>
      <p:ext uri="{BB962C8B-B14F-4D97-AF65-F5344CB8AC3E}">
        <p14:creationId xmlns:p14="http://schemas.microsoft.com/office/powerpoint/2010/main" val="33298691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First, </a:t>
            </a:r>
            <a:r>
              <a:rPr lang="fr-FR" dirty="0" err="1"/>
              <a:t>they</a:t>
            </a:r>
            <a:r>
              <a:rPr lang="fr-FR" dirty="0"/>
              <a:t> </a:t>
            </a:r>
            <a:r>
              <a:rPr lang="fr-FR" dirty="0" err="1"/>
              <a:t>deploy</a:t>
            </a:r>
            <a:r>
              <a:rPr lang="fr-FR" dirty="0"/>
              <a:t> the </a:t>
            </a:r>
            <a:r>
              <a:rPr lang="fr-FR" dirty="0" err="1"/>
              <a:t>malicious</a:t>
            </a:r>
            <a:r>
              <a:rPr lang="fr-FR" dirty="0"/>
              <a:t> </a:t>
            </a:r>
            <a:r>
              <a:rPr lang="fr-FR" dirty="0" err="1"/>
              <a:t>relay</a:t>
            </a:r>
            <a:r>
              <a:rPr lang="fr-FR" dirty="0"/>
              <a:t> </a:t>
            </a:r>
            <a:r>
              <a:rPr lang="fr-FR" dirty="0" err="1"/>
              <a:t>that</a:t>
            </a:r>
            <a:r>
              <a:rPr lang="fr-FR" dirty="0"/>
              <a:t> </a:t>
            </a:r>
            <a:r>
              <a:rPr lang="fr-FR" dirty="0" err="1"/>
              <a:t>will</a:t>
            </a:r>
            <a:r>
              <a:rPr lang="fr-FR" dirty="0"/>
              <a:t> </a:t>
            </a:r>
            <a:r>
              <a:rPr lang="fr-FR" dirty="0" err="1"/>
              <a:t>act</a:t>
            </a:r>
            <a:r>
              <a:rPr lang="fr-FR" dirty="0"/>
              <a:t> </a:t>
            </a:r>
            <a:r>
              <a:rPr lang="fr-FR" dirty="0" err="1"/>
              <a:t>both</a:t>
            </a:r>
            <a:r>
              <a:rPr lang="fr-FR" dirty="0"/>
              <a:t> as UE and </a:t>
            </a:r>
            <a:r>
              <a:rPr lang="fr-FR" dirty="0" err="1"/>
              <a:t>eNodeB</a:t>
            </a:r>
            <a:endParaRPr lang="fr-FR" dirty="0"/>
          </a:p>
          <a:p>
            <a:r>
              <a:rPr lang="fr-FR" dirty="0" err="1"/>
              <a:t>Authentication</a:t>
            </a:r>
            <a:r>
              <a:rPr lang="fr-FR" dirty="0"/>
              <a:t> and Key agreement </a:t>
            </a:r>
            <a:r>
              <a:rPr lang="fr-FR" dirty="0" err="1"/>
              <a:t>is</a:t>
            </a:r>
            <a:r>
              <a:rPr lang="fr-FR" dirty="0"/>
              <a:t> </a:t>
            </a:r>
            <a:r>
              <a:rPr lang="fr-FR" dirty="0" err="1"/>
              <a:t>performed</a:t>
            </a:r>
            <a:r>
              <a:rPr lang="fr-FR" dirty="0"/>
              <a:t> </a:t>
            </a:r>
            <a:r>
              <a:rPr lang="fr-FR" dirty="0" err="1"/>
              <a:t>between</a:t>
            </a:r>
            <a:r>
              <a:rPr lang="fr-FR" dirty="0"/>
              <a:t> UE and the commercial network</a:t>
            </a:r>
          </a:p>
          <a:p>
            <a:r>
              <a:rPr lang="fr-FR" dirty="0"/>
              <a:t>All </a:t>
            </a:r>
            <a:r>
              <a:rPr lang="fr-FR" dirty="0" err="1"/>
              <a:t>requests</a:t>
            </a:r>
            <a:r>
              <a:rPr lang="fr-FR" dirty="0"/>
              <a:t> are </a:t>
            </a:r>
            <a:r>
              <a:rPr lang="fr-FR" dirty="0" err="1"/>
              <a:t>encapsulated</a:t>
            </a:r>
            <a:r>
              <a:rPr lang="fr-FR" dirty="0"/>
              <a:t> in UDP and IP </a:t>
            </a:r>
            <a:r>
              <a:rPr lang="fr-FR" dirty="0" err="1"/>
              <a:t>packet</a:t>
            </a:r>
            <a:r>
              <a:rPr lang="fr-FR" dirty="0"/>
              <a:t> and </a:t>
            </a:r>
            <a:r>
              <a:rPr lang="fr-FR" dirty="0" err="1"/>
              <a:t>then</a:t>
            </a:r>
            <a:r>
              <a:rPr lang="fr-FR" dirty="0"/>
              <a:t> </a:t>
            </a:r>
            <a:r>
              <a:rPr lang="fr-FR" dirty="0" err="1"/>
              <a:t>encryption</a:t>
            </a:r>
            <a:r>
              <a:rPr lang="fr-FR" dirty="0"/>
              <a:t> </a:t>
            </a:r>
            <a:r>
              <a:rPr lang="fr-FR" dirty="0" err="1"/>
              <a:t>is</a:t>
            </a:r>
            <a:r>
              <a:rPr lang="fr-FR" dirty="0"/>
              <a:t> </a:t>
            </a:r>
            <a:r>
              <a:rPr lang="fr-FR" dirty="0" err="1"/>
              <a:t>performed</a:t>
            </a:r>
            <a:r>
              <a:rPr lang="fr-FR" dirty="0"/>
              <a:t> </a:t>
            </a:r>
            <a:r>
              <a:rPr lang="fr-FR" dirty="0" err="1"/>
              <a:t>with</a:t>
            </a:r>
            <a:r>
              <a:rPr lang="fr-FR" dirty="0"/>
              <a:t> AES in </a:t>
            </a:r>
            <a:r>
              <a:rPr lang="fr-FR" dirty="0" err="1"/>
              <a:t>counter</a:t>
            </a:r>
            <a:r>
              <a:rPr lang="fr-FR" dirty="0"/>
              <a:t> mode</a:t>
            </a:r>
          </a:p>
          <a:p>
            <a:r>
              <a:rPr lang="fr-FR" dirty="0"/>
              <a:t>The </a:t>
            </a:r>
            <a:r>
              <a:rPr lang="fr-FR" dirty="0" err="1"/>
              <a:t>Malicious</a:t>
            </a:r>
            <a:r>
              <a:rPr lang="fr-FR" dirty="0"/>
              <a:t> </a:t>
            </a:r>
            <a:r>
              <a:rPr lang="fr-FR" dirty="0" err="1"/>
              <a:t>relay</a:t>
            </a:r>
            <a:r>
              <a:rPr lang="fr-FR" dirty="0"/>
              <a:t> </a:t>
            </a:r>
            <a:r>
              <a:rPr lang="fr-FR" dirty="0" err="1"/>
              <a:t>sitting</a:t>
            </a:r>
            <a:r>
              <a:rPr lang="fr-FR" dirty="0"/>
              <a:t> in the middle </a:t>
            </a:r>
            <a:r>
              <a:rPr lang="fr-FR" dirty="0" err="1"/>
              <a:t>will</a:t>
            </a:r>
            <a:r>
              <a:rPr lang="fr-FR" dirty="0"/>
              <a:t> </a:t>
            </a:r>
            <a:r>
              <a:rPr lang="fr-FR" dirty="0" err="1"/>
              <a:t>eavesdrop</a:t>
            </a:r>
            <a:r>
              <a:rPr lang="fr-FR" dirty="0"/>
              <a:t> and intercepts </a:t>
            </a:r>
            <a:r>
              <a:rPr lang="fr-FR" dirty="0" err="1"/>
              <a:t>only</a:t>
            </a:r>
            <a:r>
              <a:rPr lang="fr-FR" dirty="0"/>
              <a:t> DNS </a:t>
            </a:r>
            <a:r>
              <a:rPr lang="fr-FR" dirty="0" err="1"/>
              <a:t>packets</a:t>
            </a:r>
            <a:r>
              <a:rPr lang="fr-FR" dirty="0"/>
              <a:t> and change </a:t>
            </a:r>
            <a:r>
              <a:rPr lang="fr-FR" dirty="0" err="1"/>
              <a:t>their</a:t>
            </a:r>
            <a:r>
              <a:rPr lang="fr-FR" dirty="0"/>
              <a:t> </a:t>
            </a:r>
            <a:r>
              <a:rPr lang="fr-FR" dirty="0" err="1"/>
              <a:t>actual</a:t>
            </a:r>
            <a:r>
              <a:rPr lang="fr-FR" dirty="0"/>
              <a:t> content (destination </a:t>
            </a:r>
            <a:r>
              <a:rPr lang="fr-FR" dirty="0" err="1"/>
              <a:t>ip</a:t>
            </a:r>
            <a:r>
              <a:rPr lang="fr-FR" dirty="0"/>
              <a:t> in </a:t>
            </a:r>
            <a:r>
              <a:rPr lang="fr-FR" dirty="0" err="1"/>
              <a:t>this</a:t>
            </a:r>
            <a:r>
              <a:rPr lang="fr-FR" dirty="0"/>
              <a:t> case)</a:t>
            </a:r>
          </a:p>
          <a:p>
            <a:r>
              <a:rPr lang="fr-FR" dirty="0" err="1"/>
              <a:t>Then</a:t>
            </a:r>
            <a:r>
              <a:rPr lang="fr-FR" dirty="0"/>
              <a:t>, </a:t>
            </a:r>
            <a:r>
              <a:rPr lang="fr-FR" dirty="0" err="1"/>
              <a:t>it</a:t>
            </a:r>
            <a:r>
              <a:rPr lang="fr-FR" dirty="0"/>
              <a:t> </a:t>
            </a:r>
            <a:r>
              <a:rPr lang="fr-FR" dirty="0" err="1"/>
              <a:t>will</a:t>
            </a:r>
            <a:r>
              <a:rPr lang="fr-FR" dirty="0"/>
              <a:t> </a:t>
            </a:r>
            <a:r>
              <a:rPr lang="fr-FR" dirty="0" err="1"/>
              <a:t>forward</a:t>
            </a:r>
            <a:r>
              <a:rPr lang="fr-FR" dirty="0"/>
              <a:t> the </a:t>
            </a:r>
            <a:r>
              <a:rPr lang="fr-FR" dirty="0" err="1"/>
              <a:t>modified</a:t>
            </a:r>
            <a:r>
              <a:rPr lang="fr-FR" dirty="0"/>
              <a:t> </a:t>
            </a:r>
            <a:r>
              <a:rPr lang="fr-FR" dirty="0" err="1"/>
              <a:t>packet</a:t>
            </a:r>
            <a:r>
              <a:rPr lang="fr-FR" dirty="0"/>
              <a:t> to the network</a:t>
            </a:r>
          </a:p>
          <a:p>
            <a:r>
              <a:rPr lang="fr-FR" dirty="0" err="1"/>
              <a:t>When</a:t>
            </a:r>
            <a:r>
              <a:rPr lang="fr-FR" dirty="0"/>
              <a:t> the network replies </a:t>
            </a:r>
            <a:r>
              <a:rPr lang="fr-FR" dirty="0" err="1"/>
              <a:t>with</a:t>
            </a:r>
            <a:r>
              <a:rPr lang="fr-FR" dirty="0"/>
              <a:t> the </a:t>
            </a:r>
            <a:r>
              <a:rPr lang="fr-FR" dirty="0" err="1"/>
              <a:t>dns</a:t>
            </a:r>
            <a:r>
              <a:rPr lang="fr-FR" dirty="0"/>
              <a:t> </a:t>
            </a:r>
            <a:r>
              <a:rPr lang="fr-FR" dirty="0" err="1"/>
              <a:t>response</a:t>
            </a:r>
            <a:r>
              <a:rPr lang="fr-FR" dirty="0"/>
              <a:t>, the </a:t>
            </a:r>
            <a:r>
              <a:rPr lang="fr-FR" dirty="0" err="1"/>
              <a:t>relay</a:t>
            </a:r>
            <a:r>
              <a:rPr lang="fr-FR" dirty="0"/>
              <a:t> </a:t>
            </a:r>
            <a:r>
              <a:rPr lang="fr-FR" dirty="0" err="1"/>
              <a:t>will</a:t>
            </a:r>
            <a:r>
              <a:rPr lang="fr-FR" dirty="0"/>
              <a:t> change the source IP </a:t>
            </a:r>
            <a:r>
              <a:rPr lang="fr-FR" dirty="0" err="1"/>
              <a:t>so</a:t>
            </a:r>
            <a:r>
              <a:rPr lang="fr-FR" dirty="0"/>
              <a:t> </a:t>
            </a:r>
            <a:r>
              <a:rPr lang="fr-FR" dirty="0" err="1"/>
              <a:t>it</a:t>
            </a:r>
            <a:r>
              <a:rPr lang="fr-FR" dirty="0"/>
              <a:t> matches the original source IP of the original </a:t>
            </a:r>
            <a:r>
              <a:rPr lang="fr-FR" dirty="0" err="1"/>
              <a:t>request</a:t>
            </a:r>
            <a:endParaRPr lang="en-GB" dirty="0"/>
          </a:p>
        </p:txBody>
      </p:sp>
      <p:sp>
        <p:nvSpPr>
          <p:cNvPr id="4" name="Espace réservé du numéro de diapositive 3"/>
          <p:cNvSpPr>
            <a:spLocks noGrp="1"/>
          </p:cNvSpPr>
          <p:nvPr>
            <p:ph type="sldNum" sz="quarter" idx="10"/>
          </p:nvPr>
        </p:nvSpPr>
        <p:spPr/>
        <p:txBody>
          <a:bodyPr/>
          <a:lstStyle/>
          <a:p>
            <a:fld id="{D7D5B281-0122-4E48-A0BF-73E5BFCDE4D3}" type="slidenum">
              <a:rPr lang="fr-FR" smtClean="0"/>
              <a:t>28</a:t>
            </a:fld>
            <a:endParaRPr lang="fr-FR"/>
          </a:p>
        </p:txBody>
      </p:sp>
    </p:spTree>
    <p:extLst>
      <p:ext uri="{BB962C8B-B14F-4D97-AF65-F5344CB8AC3E}">
        <p14:creationId xmlns:p14="http://schemas.microsoft.com/office/powerpoint/2010/main" val="3761799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While</a:t>
            </a:r>
            <a:r>
              <a:rPr lang="fr-FR" dirty="0"/>
              <a:t> the </a:t>
            </a:r>
            <a:r>
              <a:rPr lang="fr-FR" dirty="0" err="1"/>
              <a:t>attack</a:t>
            </a:r>
            <a:r>
              <a:rPr lang="fr-FR" dirty="0"/>
              <a:t> </a:t>
            </a:r>
            <a:r>
              <a:rPr lang="fr-FR" dirty="0" err="1"/>
              <a:t>procedure</a:t>
            </a:r>
            <a:r>
              <a:rPr lang="fr-FR" dirty="0"/>
              <a:t> </a:t>
            </a:r>
            <a:r>
              <a:rPr lang="fr-FR" dirty="0" err="1"/>
              <a:t>is</a:t>
            </a:r>
            <a:r>
              <a:rPr lang="fr-FR" dirty="0"/>
              <a:t> </a:t>
            </a:r>
            <a:r>
              <a:rPr lang="fr-FR" dirty="0" err="1"/>
              <a:t>pretty</a:t>
            </a:r>
            <a:r>
              <a:rPr lang="fr-FR" dirty="0"/>
              <a:t> </a:t>
            </a:r>
            <a:r>
              <a:rPr lang="fr-FR" dirty="0" err="1"/>
              <a:t>straightforward</a:t>
            </a:r>
            <a:r>
              <a:rPr lang="fr-FR" dirty="0"/>
              <a:t>, </a:t>
            </a:r>
            <a:r>
              <a:rPr lang="fr-FR" dirty="0" err="1"/>
              <a:t>there</a:t>
            </a:r>
            <a:r>
              <a:rPr lang="fr-FR" dirty="0"/>
              <a:t> are </a:t>
            </a:r>
            <a:r>
              <a:rPr lang="fr-FR" dirty="0" err="1"/>
              <a:t>several</a:t>
            </a:r>
            <a:r>
              <a:rPr lang="fr-FR" dirty="0"/>
              <a:t> </a:t>
            </a:r>
            <a:r>
              <a:rPr lang="fr-FR" dirty="0" err="1"/>
              <a:t>things</a:t>
            </a:r>
            <a:r>
              <a:rPr lang="fr-FR" dirty="0"/>
              <a:t> to </a:t>
            </a:r>
            <a:r>
              <a:rPr lang="fr-FR" dirty="0" err="1"/>
              <a:t>consider</a:t>
            </a:r>
            <a:r>
              <a:rPr lang="fr-FR" dirty="0"/>
              <a:t> for the </a:t>
            </a:r>
            <a:r>
              <a:rPr lang="fr-FR" dirty="0" err="1"/>
              <a:t>attack</a:t>
            </a:r>
            <a:r>
              <a:rPr lang="fr-FR" dirty="0"/>
              <a:t> to </a:t>
            </a:r>
            <a:r>
              <a:rPr lang="fr-FR" dirty="0" err="1"/>
              <a:t>be</a:t>
            </a:r>
            <a:r>
              <a:rPr lang="fr-FR" dirty="0"/>
              <a:t> </a:t>
            </a:r>
            <a:r>
              <a:rPr lang="fr-FR" dirty="0" err="1"/>
              <a:t>successful</a:t>
            </a:r>
            <a:r>
              <a:rPr lang="fr-FR" dirty="0"/>
              <a:t> and for the </a:t>
            </a:r>
            <a:r>
              <a:rPr lang="fr-FR" dirty="0" err="1"/>
              <a:t>attacker</a:t>
            </a:r>
            <a:r>
              <a:rPr lang="fr-FR" dirty="0"/>
              <a:t> to </a:t>
            </a:r>
            <a:r>
              <a:rPr lang="fr-FR" dirty="0" err="1"/>
              <a:t>remain</a:t>
            </a:r>
            <a:r>
              <a:rPr lang="fr-FR" dirty="0"/>
              <a:t> </a:t>
            </a:r>
            <a:r>
              <a:rPr lang="fr-FR" dirty="0" err="1"/>
              <a:t>undetected</a:t>
            </a:r>
            <a:r>
              <a:rPr lang="fr-FR" dirty="0"/>
              <a:t> </a:t>
            </a:r>
            <a:r>
              <a:rPr lang="fr-FR" dirty="0" err="1"/>
              <a:t>during</a:t>
            </a:r>
            <a:r>
              <a:rPr lang="fr-FR" dirty="0"/>
              <a:t> the process.</a:t>
            </a:r>
          </a:p>
          <a:p>
            <a:r>
              <a:rPr lang="fr-FR" dirty="0"/>
              <a:t>First </a:t>
            </a:r>
            <a:r>
              <a:rPr lang="fr-FR" dirty="0" err="1"/>
              <a:t>is</a:t>
            </a:r>
            <a:r>
              <a:rPr lang="fr-FR" dirty="0"/>
              <a:t> </a:t>
            </a:r>
            <a:r>
              <a:rPr lang="fr-FR" dirty="0" err="1"/>
              <a:t>obviously</a:t>
            </a:r>
            <a:r>
              <a:rPr lang="fr-FR" dirty="0"/>
              <a:t> the </a:t>
            </a:r>
            <a:r>
              <a:rPr lang="fr-FR" dirty="0" err="1"/>
              <a:t>malicious</a:t>
            </a:r>
            <a:r>
              <a:rPr lang="fr-FR" dirty="0"/>
              <a:t> </a:t>
            </a:r>
            <a:r>
              <a:rPr lang="fr-FR" dirty="0" err="1"/>
              <a:t>relay</a:t>
            </a:r>
            <a:r>
              <a:rPr lang="fr-FR" dirty="0"/>
              <a:t> as </a:t>
            </a:r>
            <a:r>
              <a:rPr lang="fr-FR" dirty="0" err="1"/>
              <a:t>without</a:t>
            </a:r>
            <a:r>
              <a:rPr lang="fr-FR" dirty="0"/>
              <a:t> </a:t>
            </a:r>
            <a:r>
              <a:rPr lang="fr-FR" dirty="0" err="1"/>
              <a:t>it</a:t>
            </a:r>
            <a:r>
              <a:rPr lang="fr-FR" dirty="0"/>
              <a:t>, </a:t>
            </a:r>
            <a:r>
              <a:rPr lang="fr-FR" dirty="0" err="1"/>
              <a:t>there</a:t>
            </a:r>
            <a:r>
              <a:rPr lang="fr-FR" dirty="0"/>
              <a:t> </a:t>
            </a:r>
            <a:r>
              <a:rPr lang="fr-FR" dirty="0" err="1"/>
              <a:t>is</a:t>
            </a:r>
            <a:r>
              <a:rPr lang="fr-FR" dirty="0"/>
              <a:t> not </a:t>
            </a:r>
            <a:r>
              <a:rPr lang="fr-FR" dirty="0" err="1"/>
              <a:t>attack</a:t>
            </a:r>
            <a:r>
              <a:rPr lang="fr-FR" dirty="0"/>
              <a:t>.</a:t>
            </a:r>
            <a:r>
              <a:rPr lang="en-GB" dirty="0"/>
              <a:t> It will impersonate an </a:t>
            </a:r>
            <a:r>
              <a:rPr lang="en-GB" dirty="0" err="1"/>
              <a:t>eNodeB</a:t>
            </a:r>
            <a:r>
              <a:rPr lang="en-GB" dirty="0"/>
              <a:t> towards the user and a user towards the </a:t>
            </a:r>
            <a:r>
              <a:rPr lang="en-GB" dirty="0" err="1"/>
              <a:t>eNodeB</a:t>
            </a:r>
            <a:r>
              <a:rPr lang="en-GB" dirty="0"/>
              <a:t> so it will relay communications between both devices. It will need to make the user connects to the </a:t>
            </a:r>
            <a:r>
              <a:rPr lang="en-GB" dirty="0" err="1"/>
              <a:t>eNodeB</a:t>
            </a:r>
            <a:r>
              <a:rPr lang="en-GB" dirty="0"/>
              <a:t> by transmitting at higher frequencies than the legit </a:t>
            </a:r>
            <a:r>
              <a:rPr lang="en-GB" dirty="0" err="1"/>
              <a:t>eNodeB</a:t>
            </a:r>
            <a:endParaRPr lang="en-GB" dirty="0"/>
          </a:p>
          <a:p>
            <a:r>
              <a:rPr lang="fr-FR" dirty="0"/>
              <a:t>T</a:t>
            </a:r>
            <a:r>
              <a:rPr lang="en-GB" dirty="0"/>
              <a:t>hen it has to set configuration parameters for the data bearer, RLC configuration and physical layer configuration.</a:t>
            </a:r>
          </a:p>
          <a:p>
            <a:r>
              <a:rPr lang="fr-FR" dirty="0"/>
              <a:t>T</a:t>
            </a:r>
            <a:r>
              <a:rPr lang="en-GB" dirty="0"/>
              <a:t>hen it needs to distinguish DNS requests from other TCP packets so they won’t change other packets. Therefore they needed to find a reliable way to distinguish them even though they can’t read the payload as it is encrypted. One way was looking at the PDCP length. </a:t>
            </a:r>
          </a:p>
          <a:p>
            <a:r>
              <a:rPr lang="en-GB" dirty="0"/>
              <a:t>(figure) They figured that DNS packet length is usually smaller than other TCP packets but TCP SYN packets are of comparable length. They analysed from the previous traces that they got from the website fingerprinting attack and deduce that in downlink transmissions, DNS and TCP SYN are significantly different as you can see on the graph.</a:t>
            </a:r>
          </a:p>
          <a:p>
            <a:endParaRPr lang="en-GB" dirty="0"/>
          </a:p>
          <a:p>
            <a:endParaRPr lang="fr-FR" dirty="0"/>
          </a:p>
        </p:txBody>
      </p:sp>
      <p:sp>
        <p:nvSpPr>
          <p:cNvPr id="4" name="Espace réservé du numéro de diapositive 3"/>
          <p:cNvSpPr>
            <a:spLocks noGrp="1"/>
          </p:cNvSpPr>
          <p:nvPr>
            <p:ph type="sldNum" sz="quarter" idx="10"/>
          </p:nvPr>
        </p:nvSpPr>
        <p:spPr/>
        <p:txBody>
          <a:bodyPr/>
          <a:lstStyle/>
          <a:p>
            <a:fld id="{D7D5B281-0122-4E48-A0BF-73E5BFCDE4D3}" type="slidenum">
              <a:rPr lang="fr-FR" smtClean="0"/>
              <a:t>29</a:t>
            </a:fld>
            <a:endParaRPr lang="fr-FR"/>
          </a:p>
        </p:txBody>
      </p:sp>
    </p:spTree>
    <p:extLst>
      <p:ext uri="{BB962C8B-B14F-4D97-AF65-F5344CB8AC3E}">
        <p14:creationId xmlns:p14="http://schemas.microsoft.com/office/powerpoint/2010/main" val="879275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LTE is based purely on packet-switching. In such an architecture, sender divides any sort of data – email, web pages, Netflix stream – into small packets of equal size, each of which carries an “address label” bearing its final destination. The sender proceeds to send them over the network where they are directed toward their destination at every juncture or “node”. They eventually all meet up at their destination where they are reassembled and delivered to the recipient. This is more cost-effective in networking terms as you share everything in the same channel.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So, </a:t>
            </a:r>
            <a:r>
              <a:rPr lang="fr-FR" dirty="0" err="1"/>
              <a:t>what</a:t>
            </a:r>
            <a:r>
              <a:rPr lang="fr-FR" dirty="0"/>
              <a:t> are the components </a:t>
            </a:r>
            <a:r>
              <a:rPr lang="fr-FR" dirty="0" err="1"/>
              <a:t>that</a:t>
            </a:r>
            <a:r>
              <a:rPr lang="fr-FR" dirty="0"/>
              <a:t> </a:t>
            </a:r>
            <a:r>
              <a:rPr lang="fr-FR" dirty="0" err="1"/>
              <a:t>allow</a:t>
            </a:r>
            <a:r>
              <a:rPr lang="fr-FR" dirty="0"/>
              <a:t> </a:t>
            </a:r>
            <a:r>
              <a:rPr lang="fr-FR" dirty="0" err="1"/>
              <a:t>such</a:t>
            </a:r>
            <a:r>
              <a:rPr lang="fr-FR" dirty="0"/>
              <a:t> a network infrastructure to run?</a:t>
            </a:r>
          </a:p>
          <a:p>
            <a:endParaRPr lang="fr-FR" dirty="0"/>
          </a:p>
        </p:txBody>
      </p:sp>
      <p:sp>
        <p:nvSpPr>
          <p:cNvPr id="4" name="Espace réservé du numéro de diapositive 3"/>
          <p:cNvSpPr>
            <a:spLocks noGrp="1"/>
          </p:cNvSpPr>
          <p:nvPr>
            <p:ph type="sldNum" sz="quarter" idx="10"/>
          </p:nvPr>
        </p:nvSpPr>
        <p:spPr/>
        <p:txBody>
          <a:bodyPr/>
          <a:lstStyle/>
          <a:p>
            <a:fld id="{D7D5B281-0122-4E48-A0BF-73E5BFCDE4D3}" type="slidenum">
              <a:rPr lang="fr-FR" smtClean="0"/>
              <a:t>3</a:t>
            </a:fld>
            <a:endParaRPr lang="fr-FR"/>
          </a:p>
        </p:txBody>
      </p:sp>
    </p:spTree>
    <p:extLst>
      <p:ext uri="{BB962C8B-B14F-4D97-AF65-F5344CB8AC3E}">
        <p14:creationId xmlns:p14="http://schemas.microsoft.com/office/powerpoint/2010/main" val="35794000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To </a:t>
            </a:r>
            <a:r>
              <a:rPr lang="fr-FR" dirty="0" err="1"/>
              <a:t>modify</a:t>
            </a:r>
            <a:r>
              <a:rPr lang="fr-FR" dirty="0"/>
              <a:t> the </a:t>
            </a:r>
            <a:r>
              <a:rPr lang="fr-FR" dirty="0" err="1"/>
              <a:t>packet</a:t>
            </a:r>
            <a:r>
              <a:rPr lang="fr-FR" dirty="0"/>
              <a:t>, the </a:t>
            </a:r>
            <a:r>
              <a:rPr lang="fr-FR" dirty="0" err="1"/>
              <a:t>attacker</a:t>
            </a:r>
            <a:r>
              <a:rPr lang="fr-FR" dirty="0"/>
              <a:t> </a:t>
            </a:r>
            <a:r>
              <a:rPr lang="fr-FR" dirty="0" err="1"/>
              <a:t>will</a:t>
            </a:r>
            <a:r>
              <a:rPr lang="fr-FR" dirty="0"/>
              <a:t> </a:t>
            </a:r>
            <a:r>
              <a:rPr lang="fr-FR" dirty="0" err="1"/>
              <a:t>apply</a:t>
            </a:r>
            <a:r>
              <a:rPr lang="fr-FR" dirty="0"/>
              <a:t> a </a:t>
            </a:r>
            <a:r>
              <a:rPr lang="fr-FR" dirty="0" err="1"/>
              <a:t>mask</a:t>
            </a:r>
            <a:r>
              <a:rPr lang="fr-FR" dirty="0"/>
              <a:t> to the original IP </a:t>
            </a:r>
            <a:r>
              <a:rPr lang="fr-FR" dirty="0" err="1"/>
              <a:t>so</a:t>
            </a:r>
            <a:r>
              <a:rPr lang="fr-FR" dirty="0"/>
              <a:t> </a:t>
            </a:r>
            <a:r>
              <a:rPr lang="fr-FR" dirty="0" err="1"/>
              <a:t>it</a:t>
            </a:r>
            <a:r>
              <a:rPr lang="fr-FR" dirty="0"/>
              <a:t> </a:t>
            </a:r>
            <a:r>
              <a:rPr lang="fr-FR" dirty="0" err="1"/>
              <a:t>will</a:t>
            </a:r>
            <a:r>
              <a:rPr lang="fr-FR" dirty="0"/>
              <a:t> flip bits to match the </a:t>
            </a:r>
            <a:r>
              <a:rPr lang="fr-FR" dirty="0" err="1"/>
              <a:t>malicious</a:t>
            </a:r>
            <a:r>
              <a:rPr lang="fr-FR" dirty="0"/>
              <a:t> server.</a:t>
            </a:r>
          </a:p>
          <a:p>
            <a:r>
              <a:rPr lang="fr-FR" dirty="0"/>
              <a:t>For </a:t>
            </a:r>
            <a:r>
              <a:rPr lang="fr-FR" dirty="0" err="1"/>
              <a:t>example</a:t>
            </a:r>
            <a:r>
              <a:rPr lang="fr-FR" dirty="0"/>
              <a:t>, </a:t>
            </a:r>
            <a:r>
              <a:rPr lang="fr-FR" dirty="0" err="1"/>
              <a:t>say</a:t>
            </a:r>
            <a:r>
              <a:rPr lang="fr-FR" dirty="0"/>
              <a:t> </a:t>
            </a:r>
            <a:r>
              <a:rPr lang="fr-FR" dirty="0" err="1"/>
              <a:t>you</a:t>
            </a:r>
            <a:r>
              <a:rPr lang="fr-FR" dirty="0"/>
              <a:t> have a message </a:t>
            </a:r>
            <a:r>
              <a:rPr lang="fr-FR" dirty="0" err="1"/>
              <a:t>equal</a:t>
            </a:r>
            <a:r>
              <a:rPr lang="fr-FR" dirty="0"/>
              <a:t> to 01010101,  as </a:t>
            </a:r>
            <a:r>
              <a:rPr lang="fr-FR" dirty="0" err="1"/>
              <a:t>we</a:t>
            </a:r>
            <a:r>
              <a:rPr lang="fr-FR" dirty="0"/>
              <a:t> use AES in </a:t>
            </a:r>
            <a:r>
              <a:rPr lang="fr-FR" dirty="0" err="1"/>
              <a:t>counter</a:t>
            </a:r>
            <a:r>
              <a:rPr lang="fr-FR" dirty="0"/>
              <a:t> mode, </a:t>
            </a:r>
            <a:r>
              <a:rPr lang="fr-FR" dirty="0" err="1"/>
              <a:t>it</a:t>
            </a:r>
            <a:r>
              <a:rPr lang="fr-FR" dirty="0"/>
              <a:t> </a:t>
            </a:r>
            <a:r>
              <a:rPr lang="fr-FR" dirty="0" err="1"/>
              <a:t>will</a:t>
            </a:r>
            <a:r>
              <a:rPr lang="fr-FR" dirty="0"/>
              <a:t> </a:t>
            </a:r>
            <a:r>
              <a:rPr lang="fr-FR" dirty="0" err="1"/>
              <a:t>generate</a:t>
            </a:r>
            <a:r>
              <a:rPr lang="fr-FR" dirty="0"/>
              <a:t> a </a:t>
            </a:r>
            <a:r>
              <a:rPr lang="fr-FR" dirty="0" err="1"/>
              <a:t>keystream</a:t>
            </a:r>
            <a:r>
              <a:rPr lang="fr-FR" dirty="0"/>
              <a:t> </a:t>
            </a:r>
            <a:r>
              <a:rPr lang="fr-FR" dirty="0" err="1"/>
              <a:t>based</a:t>
            </a:r>
            <a:r>
              <a:rPr lang="fr-FR" dirty="0"/>
              <a:t> on a </a:t>
            </a:r>
            <a:r>
              <a:rPr lang="fr-FR" dirty="0" err="1"/>
              <a:t>counter</a:t>
            </a:r>
            <a:r>
              <a:rPr lang="fr-FR" dirty="0"/>
              <a:t>, for </a:t>
            </a:r>
            <a:r>
              <a:rPr lang="fr-FR" dirty="0" err="1"/>
              <a:t>example</a:t>
            </a:r>
            <a:r>
              <a:rPr lang="fr-FR" dirty="0"/>
              <a:t> s </a:t>
            </a:r>
            <a:r>
              <a:rPr lang="fr-FR" dirty="0" err="1"/>
              <a:t>equal</a:t>
            </a:r>
            <a:r>
              <a:rPr lang="fr-FR" dirty="0"/>
              <a:t> to 10010110</a:t>
            </a:r>
          </a:p>
          <a:p>
            <a:r>
              <a:rPr lang="fr-FR" dirty="0" err="1"/>
              <a:t>Using</a:t>
            </a:r>
            <a:r>
              <a:rPr lang="fr-FR" dirty="0"/>
              <a:t> the </a:t>
            </a:r>
            <a:r>
              <a:rPr lang="fr-FR" dirty="0" err="1"/>
              <a:t>keystream</a:t>
            </a:r>
            <a:r>
              <a:rPr lang="fr-FR" dirty="0"/>
              <a:t>, </a:t>
            </a:r>
            <a:r>
              <a:rPr lang="fr-FR" dirty="0" err="1"/>
              <a:t>it</a:t>
            </a:r>
            <a:r>
              <a:rPr lang="fr-FR" dirty="0"/>
              <a:t> </a:t>
            </a:r>
            <a:r>
              <a:rPr lang="fr-FR" dirty="0" err="1"/>
              <a:t>will</a:t>
            </a:r>
            <a:r>
              <a:rPr lang="fr-FR" dirty="0"/>
              <a:t> </a:t>
            </a:r>
            <a:r>
              <a:rPr lang="fr-FR" dirty="0" err="1"/>
              <a:t>encrypt</a:t>
            </a:r>
            <a:r>
              <a:rPr lang="fr-FR" dirty="0"/>
              <a:t> the message </a:t>
            </a:r>
            <a:r>
              <a:rPr lang="fr-FR" dirty="0" err="1"/>
              <a:t>into</a:t>
            </a:r>
            <a:r>
              <a:rPr lang="fr-FR" dirty="0"/>
              <a:t> the </a:t>
            </a:r>
            <a:r>
              <a:rPr lang="fr-FR" dirty="0" err="1"/>
              <a:t>ciphertext</a:t>
            </a:r>
            <a:r>
              <a:rPr lang="fr-FR" dirty="0"/>
              <a:t> c </a:t>
            </a:r>
            <a:r>
              <a:rPr lang="fr-FR" dirty="0" err="1"/>
              <a:t>equal</a:t>
            </a:r>
            <a:r>
              <a:rPr lang="fr-FR" dirty="0"/>
              <a:t> to 11000011</a:t>
            </a:r>
          </a:p>
          <a:p>
            <a:r>
              <a:rPr lang="fr-FR" dirty="0"/>
              <a:t>Say </a:t>
            </a:r>
            <a:r>
              <a:rPr lang="fr-FR" dirty="0" err="1"/>
              <a:t>that</a:t>
            </a:r>
            <a:r>
              <a:rPr lang="fr-FR" dirty="0"/>
              <a:t> the </a:t>
            </a:r>
            <a:r>
              <a:rPr lang="fr-FR" dirty="0" err="1"/>
              <a:t>attacker</a:t>
            </a:r>
            <a:r>
              <a:rPr lang="fr-FR" dirty="0"/>
              <a:t> </a:t>
            </a:r>
            <a:r>
              <a:rPr lang="fr-FR" dirty="0" err="1"/>
              <a:t>wants</a:t>
            </a:r>
            <a:r>
              <a:rPr lang="fr-FR" dirty="0"/>
              <a:t> to flip the second bit in the </a:t>
            </a:r>
            <a:r>
              <a:rPr lang="fr-FR" dirty="0" err="1"/>
              <a:t>plaintext</a:t>
            </a:r>
            <a:r>
              <a:rPr lang="fr-FR" dirty="0"/>
              <a:t> message m by </a:t>
            </a:r>
            <a:r>
              <a:rPr lang="fr-FR" dirty="0" err="1"/>
              <a:t>changing</a:t>
            </a:r>
            <a:r>
              <a:rPr lang="fr-FR" dirty="0"/>
              <a:t> c to c’ by </a:t>
            </a:r>
            <a:r>
              <a:rPr lang="fr-FR" dirty="0" err="1"/>
              <a:t>applying</a:t>
            </a:r>
            <a:r>
              <a:rPr lang="fr-FR" dirty="0"/>
              <a:t> </a:t>
            </a:r>
            <a:r>
              <a:rPr lang="fr-FR" dirty="0" err="1"/>
              <a:t>its</a:t>
            </a:r>
            <a:r>
              <a:rPr lang="fr-FR" dirty="0"/>
              <a:t> </a:t>
            </a:r>
            <a:r>
              <a:rPr lang="fr-FR" dirty="0" err="1"/>
              <a:t>mask</a:t>
            </a:r>
            <a:r>
              <a:rPr lang="fr-FR" dirty="0"/>
              <a:t> 0100000</a:t>
            </a:r>
          </a:p>
          <a:p>
            <a:r>
              <a:rPr lang="fr-FR" dirty="0"/>
              <a:t>It </a:t>
            </a:r>
            <a:r>
              <a:rPr lang="fr-FR" dirty="0" err="1"/>
              <a:t>would</a:t>
            </a:r>
            <a:r>
              <a:rPr lang="fr-FR" dirty="0"/>
              <a:t> </a:t>
            </a:r>
            <a:r>
              <a:rPr lang="fr-FR" dirty="0" err="1"/>
              <a:t>give</a:t>
            </a:r>
            <a:r>
              <a:rPr lang="fr-FR" dirty="0"/>
              <a:t> a </a:t>
            </a:r>
            <a:r>
              <a:rPr lang="fr-FR" dirty="0" err="1"/>
              <a:t>modified</a:t>
            </a:r>
            <a:r>
              <a:rPr lang="fr-FR" dirty="0"/>
              <a:t> </a:t>
            </a:r>
            <a:r>
              <a:rPr lang="fr-FR" dirty="0" err="1"/>
              <a:t>ciphertext</a:t>
            </a:r>
            <a:r>
              <a:rPr lang="fr-FR" dirty="0"/>
              <a:t> 10000011</a:t>
            </a:r>
          </a:p>
          <a:p>
            <a:r>
              <a:rPr lang="en-GB" sz="1200" b="0" i="0" kern="1200" dirty="0">
                <a:solidFill>
                  <a:schemeClr val="tx1"/>
                </a:solidFill>
                <a:effectLst/>
                <a:latin typeface="+mn-lt"/>
                <a:ea typeface="+mn-ea"/>
                <a:cs typeface="+mn-cs"/>
              </a:rPr>
              <a:t>The decryption would use CTR mode to derive the same key stream </a:t>
            </a:r>
            <a:r>
              <a:rPr lang="en-GB" sz="1200" b="0" i="0" u="none" strike="noStrike" kern="1200" dirty="0">
                <a:solidFill>
                  <a:schemeClr val="tx1"/>
                </a:solidFill>
                <a:effectLst/>
                <a:latin typeface="+mn-lt"/>
                <a:ea typeface="+mn-ea"/>
                <a:cs typeface="+mn-cs"/>
              </a:rPr>
              <a:t>s</a:t>
            </a:r>
            <a:r>
              <a:rPr lang="en-GB" sz="1200" b="0" i="0" kern="1200" dirty="0">
                <a:solidFill>
                  <a:schemeClr val="tx1"/>
                </a:solidFill>
                <a:effectLst/>
                <a:latin typeface="+mn-lt"/>
                <a:ea typeface="+mn-ea"/>
                <a:cs typeface="+mn-cs"/>
              </a:rPr>
              <a:t> as before, but use it to decrypt </a:t>
            </a:r>
            <a:r>
              <a:rPr lang="en-GB" sz="1200" b="0" i="0" u="none" strike="noStrike" kern="1200" dirty="0">
                <a:solidFill>
                  <a:schemeClr val="tx1"/>
                </a:solidFill>
                <a:effectLst/>
                <a:latin typeface="+mn-lt"/>
                <a:ea typeface="+mn-ea"/>
                <a:cs typeface="+mn-cs"/>
              </a:rPr>
              <a:t>c′</a:t>
            </a:r>
            <a:r>
              <a:rPr lang="en-GB" sz="1200" b="0" i="0" kern="1200" dirty="0">
                <a:solidFill>
                  <a:schemeClr val="tx1"/>
                </a:solidFill>
                <a:effectLst/>
                <a:latin typeface="+mn-lt"/>
                <a:ea typeface="+mn-ea"/>
                <a:cs typeface="+mn-cs"/>
              </a:rPr>
              <a:t>, which would result in 00010101.</a:t>
            </a:r>
          </a:p>
          <a:p>
            <a:r>
              <a:rPr lang="fr-FR" sz="1200" b="0" i="0" kern="1200" dirty="0">
                <a:solidFill>
                  <a:schemeClr val="tx1"/>
                </a:solidFill>
                <a:effectLst/>
                <a:latin typeface="+mn-lt"/>
                <a:ea typeface="+mn-ea"/>
                <a:cs typeface="+mn-cs"/>
              </a:rPr>
              <a:t>A</a:t>
            </a:r>
            <a:r>
              <a:rPr lang="en-GB" sz="1200" b="0" i="0" kern="1200" dirty="0">
                <a:solidFill>
                  <a:schemeClr val="tx1"/>
                </a:solidFill>
                <a:effectLst/>
                <a:latin typeface="+mn-lt"/>
                <a:ea typeface="+mn-ea"/>
                <a:cs typeface="+mn-cs"/>
              </a:rPr>
              <a:t>s you can see the second bit of the plaintext message has been flipped just by applying a mask to the ciphertext</a:t>
            </a:r>
            <a:endParaRPr lang="en-GB" dirty="0"/>
          </a:p>
        </p:txBody>
      </p:sp>
      <p:sp>
        <p:nvSpPr>
          <p:cNvPr id="4" name="Espace réservé du numéro de diapositive 3"/>
          <p:cNvSpPr>
            <a:spLocks noGrp="1"/>
          </p:cNvSpPr>
          <p:nvPr>
            <p:ph type="sldNum" sz="quarter" idx="10"/>
          </p:nvPr>
        </p:nvSpPr>
        <p:spPr/>
        <p:txBody>
          <a:bodyPr/>
          <a:lstStyle/>
          <a:p>
            <a:fld id="{D7D5B281-0122-4E48-A0BF-73E5BFCDE4D3}" type="slidenum">
              <a:rPr lang="fr-FR" smtClean="0"/>
              <a:t>30</a:t>
            </a:fld>
            <a:endParaRPr lang="fr-FR"/>
          </a:p>
        </p:txBody>
      </p:sp>
    </p:spTree>
    <p:extLst>
      <p:ext uri="{BB962C8B-B14F-4D97-AF65-F5344CB8AC3E}">
        <p14:creationId xmlns:p14="http://schemas.microsoft.com/office/powerpoint/2010/main" val="3450908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Notably</a:t>
            </a:r>
            <a:r>
              <a:rPr lang="fr-FR" dirty="0"/>
              <a:t>, the checksum </a:t>
            </a:r>
            <a:r>
              <a:rPr lang="fr-FR" dirty="0" err="1"/>
              <a:t>will</a:t>
            </a:r>
            <a:r>
              <a:rPr lang="fr-FR" dirty="0"/>
              <a:t> change </a:t>
            </a:r>
            <a:r>
              <a:rPr lang="fr-FR" dirty="0" err="1"/>
              <a:t>because</a:t>
            </a:r>
            <a:r>
              <a:rPr lang="fr-FR" dirty="0"/>
              <a:t> the original </a:t>
            </a:r>
            <a:r>
              <a:rPr lang="fr-FR" dirty="0" err="1"/>
              <a:t>payload</a:t>
            </a:r>
            <a:r>
              <a:rPr lang="fr-FR" dirty="0"/>
              <a:t> </a:t>
            </a:r>
            <a:r>
              <a:rPr lang="fr-FR" dirty="0" err="1"/>
              <a:t>changed</a:t>
            </a:r>
            <a:r>
              <a:rPr lang="fr-FR" dirty="0"/>
              <a:t>. This </a:t>
            </a:r>
            <a:r>
              <a:rPr lang="fr-FR" dirty="0" err="1"/>
              <a:t>will</a:t>
            </a:r>
            <a:r>
              <a:rPr lang="fr-FR" dirty="0"/>
              <a:t> </a:t>
            </a:r>
            <a:r>
              <a:rPr lang="fr-FR" dirty="0" err="1"/>
              <a:t>result</a:t>
            </a:r>
            <a:r>
              <a:rPr lang="fr-FR" dirty="0"/>
              <a:t> in the </a:t>
            </a:r>
            <a:r>
              <a:rPr lang="fr-FR" dirty="0" err="1"/>
              <a:t>packet</a:t>
            </a:r>
            <a:r>
              <a:rPr lang="fr-FR" dirty="0"/>
              <a:t> </a:t>
            </a:r>
            <a:r>
              <a:rPr lang="fr-FR" dirty="0" err="1"/>
              <a:t>being</a:t>
            </a:r>
            <a:r>
              <a:rPr lang="fr-FR" dirty="0"/>
              <a:t> </a:t>
            </a:r>
            <a:r>
              <a:rPr lang="fr-FR" dirty="0" err="1"/>
              <a:t>dropped</a:t>
            </a:r>
            <a:endParaRPr lang="fr-FR" dirty="0"/>
          </a:p>
          <a:p>
            <a:r>
              <a:rPr lang="fr-FR" dirty="0"/>
              <a:t>So how to </a:t>
            </a:r>
            <a:r>
              <a:rPr lang="fr-FR" dirty="0" err="1"/>
              <a:t>keep</a:t>
            </a:r>
            <a:r>
              <a:rPr lang="fr-FR" dirty="0"/>
              <a:t> the </a:t>
            </a:r>
            <a:r>
              <a:rPr lang="fr-FR" dirty="0" err="1"/>
              <a:t>same</a:t>
            </a:r>
            <a:r>
              <a:rPr lang="fr-FR" dirty="0"/>
              <a:t> checksum </a:t>
            </a:r>
            <a:r>
              <a:rPr lang="fr-FR" dirty="0" err="1"/>
              <a:t>so</a:t>
            </a:r>
            <a:r>
              <a:rPr lang="fr-FR" dirty="0"/>
              <a:t> the </a:t>
            </a:r>
            <a:r>
              <a:rPr lang="fr-FR" dirty="0" err="1"/>
              <a:t>packet</a:t>
            </a:r>
            <a:r>
              <a:rPr lang="fr-FR" dirty="0"/>
              <a:t> </a:t>
            </a:r>
            <a:r>
              <a:rPr lang="fr-FR" dirty="0" err="1"/>
              <a:t>won’t</a:t>
            </a:r>
            <a:r>
              <a:rPr lang="fr-FR" dirty="0"/>
              <a:t> </a:t>
            </a:r>
            <a:r>
              <a:rPr lang="fr-FR" dirty="0" err="1"/>
              <a:t>be</a:t>
            </a:r>
            <a:r>
              <a:rPr lang="fr-FR" dirty="0"/>
              <a:t> </a:t>
            </a:r>
            <a:r>
              <a:rPr lang="fr-FR" dirty="0" err="1"/>
              <a:t>dropped</a:t>
            </a:r>
            <a:r>
              <a:rPr lang="fr-FR" dirty="0"/>
              <a:t>? </a:t>
            </a:r>
          </a:p>
          <a:p>
            <a:r>
              <a:rPr lang="fr-FR" dirty="0"/>
              <a:t>(figure)</a:t>
            </a:r>
            <a:r>
              <a:rPr lang="fr-FR" dirty="0" err="1"/>
              <a:t>Pretty</a:t>
            </a:r>
            <a:r>
              <a:rPr lang="fr-FR" dirty="0"/>
              <a:t> simple, </a:t>
            </a:r>
            <a:r>
              <a:rPr lang="fr-FR" dirty="0" err="1"/>
              <a:t>we</a:t>
            </a:r>
            <a:r>
              <a:rPr lang="fr-FR" dirty="0"/>
              <a:t> change </a:t>
            </a:r>
            <a:r>
              <a:rPr lang="fr-FR" dirty="0" err="1"/>
              <a:t>other</a:t>
            </a:r>
            <a:r>
              <a:rPr lang="fr-FR" dirty="0"/>
              <a:t> bits </a:t>
            </a:r>
            <a:r>
              <a:rPr lang="fr-FR" dirty="0" err="1"/>
              <a:t>besides</a:t>
            </a:r>
            <a:r>
              <a:rPr lang="fr-FR" dirty="0"/>
              <a:t> the </a:t>
            </a:r>
            <a:r>
              <a:rPr lang="fr-FR" dirty="0" err="1"/>
              <a:t>target</a:t>
            </a:r>
            <a:r>
              <a:rPr lang="fr-FR" dirty="0"/>
              <a:t> IP </a:t>
            </a:r>
            <a:r>
              <a:rPr lang="fr-FR" dirty="0" err="1"/>
              <a:t>ones</a:t>
            </a:r>
            <a:r>
              <a:rPr lang="fr-FR" dirty="0"/>
              <a:t>.</a:t>
            </a:r>
          </a:p>
          <a:p>
            <a:r>
              <a:rPr lang="fr-FR" dirty="0"/>
              <a:t>So </a:t>
            </a:r>
            <a:r>
              <a:rPr lang="fr-FR" dirty="0" err="1"/>
              <a:t>we</a:t>
            </a:r>
            <a:r>
              <a:rPr lang="fr-FR" dirty="0"/>
              <a:t> </a:t>
            </a:r>
            <a:r>
              <a:rPr lang="fr-FR" dirty="0" err="1"/>
              <a:t>need</a:t>
            </a:r>
            <a:r>
              <a:rPr lang="fr-FR" dirty="0"/>
              <a:t> to change IP and UDP header checksum </a:t>
            </a:r>
            <a:r>
              <a:rPr lang="fr-FR" dirty="0" err="1"/>
              <a:t>with</a:t>
            </a:r>
            <a:r>
              <a:rPr lang="fr-FR" dirty="0"/>
              <a:t> </a:t>
            </a:r>
            <a:r>
              <a:rPr lang="fr-FR" dirty="0" err="1"/>
              <a:t>another</a:t>
            </a:r>
            <a:r>
              <a:rPr lang="fr-FR" dirty="0"/>
              <a:t> bit manipulation process</a:t>
            </a:r>
            <a:endParaRPr lang="en-GB" dirty="0"/>
          </a:p>
        </p:txBody>
      </p:sp>
      <p:sp>
        <p:nvSpPr>
          <p:cNvPr id="4" name="Espace réservé du numéro de diapositive 3"/>
          <p:cNvSpPr>
            <a:spLocks noGrp="1"/>
          </p:cNvSpPr>
          <p:nvPr>
            <p:ph type="sldNum" sz="quarter" idx="10"/>
          </p:nvPr>
        </p:nvSpPr>
        <p:spPr/>
        <p:txBody>
          <a:bodyPr/>
          <a:lstStyle/>
          <a:p>
            <a:fld id="{D7D5B281-0122-4E48-A0BF-73E5BFCDE4D3}" type="slidenum">
              <a:rPr lang="fr-FR" smtClean="0"/>
              <a:t>31</a:t>
            </a:fld>
            <a:endParaRPr lang="fr-FR"/>
          </a:p>
        </p:txBody>
      </p:sp>
    </p:spTree>
    <p:extLst>
      <p:ext uri="{BB962C8B-B14F-4D97-AF65-F5344CB8AC3E}">
        <p14:creationId xmlns:p14="http://schemas.microsoft.com/office/powerpoint/2010/main" val="38492314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We</a:t>
            </a:r>
            <a:r>
              <a:rPr lang="fr-FR" dirty="0"/>
              <a:t> </a:t>
            </a:r>
            <a:r>
              <a:rPr lang="fr-FR" dirty="0" err="1"/>
              <a:t>don’t</a:t>
            </a:r>
            <a:r>
              <a:rPr lang="fr-FR" dirty="0"/>
              <a:t> </a:t>
            </a:r>
            <a:r>
              <a:rPr lang="fr-FR" dirty="0" err="1"/>
              <a:t>want</a:t>
            </a:r>
            <a:r>
              <a:rPr lang="fr-FR" dirty="0"/>
              <a:t> to change </a:t>
            </a:r>
            <a:r>
              <a:rPr lang="fr-FR" dirty="0" err="1"/>
              <a:t>routing</a:t>
            </a:r>
            <a:r>
              <a:rPr lang="fr-FR" dirty="0"/>
              <a:t> </a:t>
            </a:r>
            <a:r>
              <a:rPr lang="fr-FR" dirty="0" err="1"/>
              <a:t>fields</a:t>
            </a:r>
            <a:r>
              <a:rPr lang="fr-FR" dirty="0"/>
              <a:t> in the IP header</a:t>
            </a:r>
            <a:r>
              <a:rPr lang="en-GB" dirty="0"/>
              <a:t>, and we need to know the content or can predict it. A good candidate in the uplink transmission is the (figure) TTL field, as modification has minor incidence on routing and the value is easy to determine by performing analysis on the OS for example. TTL is not modified before reaching the first router so the attacker knows its value.</a:t>
            </a:r>
          </a:p>
          <a:p>
            <a:r>
              <a:rPr lang="fr-FR" dirty="0"/>
              <a:t>I</a:t>
            </a:r>
            <a:r>
              <a:rPr lang="en-GB" dirty="0"/>
              <a:t>n the downlink direction, we don’t know the exact value of the TTL field, because we don’t know how many hops it traversed before reaching the relay. So, instead of the TTL field, we can manipulate (figure) the Identification field which is used for fragmentation of IP packets. So now the packet remains valid in both uplink and downlink path.</a:t>
            </a:r>
            <a:endParaRPr lang="fr-FR" dirty="0"/>
          </a:p>
        </p:txBody>
      </p:sp>
      <p:sp>
        <p:nvSpPr>
          <p:cNvPr id="4" name="Espace réservé du numéro de diapositive 3"/>
          <p:cNvSpPr>
            <a:spLocks noGrp="1"/>
          </p:cNvSpPr>
          <p:nvPr>
            <p:ph type="sldNum" sz="quarter" idx="10"/>
          </p:nvPr>
        </p:nvSpPr>
        <p:spPr/>
        <p:txBody>
          <a:bodyPr/>
          <a:lstStyle/>
          <a:p>
            <a:fld id="{D7D5B281-0122-4E48-A0BF-73E5BFCDE4D3}" type="slidenum">
              <a:rPr lang="fr-FR" smtClean="0"/>
              <a:t>32</a:t>
            </a:fld>
            <a:endParaRPr lang="fr-FR"/>
          </a:p>
        </p:txBody>
      </p:sp>
    </p:spTree>
    <p:extLst>
      <p:ext uri="{BB962C8B-B14F-4D97-AF65-F5344CB8AC3E}">
        <p14:creationId xmlns:p14="http://schemas.microsoft.com/office/powerpoint/2010/main" val="443042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Just like the IP Header checksum, </a:t>
            </a:r>
            <a:r>
              <a:rPr lang="fr-FR" dirty="0" err="1"/>
              <a:t>UDP’s</a:t>
            </a:r>
            <a:r>
              <a:rPr lang="fr-FR" dirty="0"/>
              <a:t> header checksum </a:t>
            </a:r>
            <a:r>
              <a:rPr lang="fr-FR" dirty="0" err="1"/>
              <a:t>is</a:t>
            </a:r>
            <a:r>
              <a:rPr lang="fr-FR" dirty="0"/>
              <a:t> </a:t>
            </a:r>
            <a:r>
              <a:rPr lang="fr-FR" dirty="0" err="1"/>
              <a:t>also</a:t>
            </a:r>
            <a:r>
              <a:rPr lang="fr-FR" dirty="0"/>
              <a:t> </a:t>
            </a:r>
            <a:r>
              <a:rPr lang="fr-FR" dirty="0" err="1"/>
              <a:t>modified</a:t>
            </a:r>
            <a:endParaRPr lang="fr-FR" dirty="0"/>
          </a:p>
          <a:p>
            <a:r>
              <a:rPr lang="fr-FR" dirty="0"/>
              <a:t>But </a:t>
            </a:r>
            <a:r>
              <a:rPr lang="fr-FR" dirty="0" err="1"/>
              <a:t>unlike</a:t>
            </a:r>
            <a:r>
              <a:rPr lang="fr-FR" dirty="0"/>
              <a:t> IP, </a:t>
            </a:r>
            <a:r>
              <a:rPr lang="fr-FR" dirty="0" err="1"/>
              <a:t>it</a:t>
            </a:r>
            <a:r>
              <a:rPr lang="fr-FR" dirty="0"/>
              <a:t> </a:t>
            </a:r>
            <a:r>
              <a:rPr lang="fr-FR" dirty="0" err="1"/>
              <a:t>is</a:t>
            </a:r>
            <a:r>
              <a:rPr lang="fr-FR" dirty="0"/>
              <a:t> </a:t>
            </a:r>
            <a:r>
              <a:rPr lang="fr-FR" dirty="0" err="1"/>
              <a:t>easier</a:t>
            </a:r>
            <a:r>
              <a:rPr lang="fr-FR" dirty="0"/>
              <a:t> to bypass </a:t>
            </a:r>
            <a:r>
              <a:rPr lang="fr-FR" dirty="0" err="1"/>
              <a:t>this</a:t>
            </a:r>
            <a:r>
              <a:rPr lang="fr-FR" dirty="0"/>
              <a:t> </a:t>
            </a:r>
            <a:r>
              <a:rPr lang="fr-FR" dirty="0" err="1"/>
              <a:t>just</a:t>
            </a:r>
            <a:r>
              <a:rPr lang="fr-FR" dirty="0"/>
              <a:t> by setting (figure) the UDP checksum of the DNS </a:t>
            </a:r>
            <a:r>
              <a:rPr lang="fr-FR" dirty="0" err="1"/>
              <a:t>response</a:t>
            </a:r>
            <a:r>
              <a:rPr lang="fr-FR" dirty="0"/>
              <a:t> to 0 and the </a:t>
            </a:r>
            <a:r>
              <a:rPr lang="fr-FR" dirty="0" err="1"/>
              <a:t>dns</a:t>
            </a:r>
            <a:r>
              <a:rPr lang="fr-FR" dirty="0"/>
              <a:t> </a:t>
            </a:r>
            <a:r>
              <a:rPr lang="fr-FR" dirty="0" err="1"/>
              <a:t>response</a:t>
            </a:r>
            <a:r>
              <a:rPr lang="fr-FR" dirty="0"/>
              <a:t> </a:t>
            </a:r>
            <a:r>
              <a:rPr lang="fr-FR" dirty="0" err="1"/>
              <a:t>still</a:t>
            </a:r>
            <a:r>
              <a:rPr lang="fr-FR" dirty="0"/>
              <a:t> </a:t>
            </a:r>
            <a:r>
              <a:rPr lang="fr-FR" dirty="0" err="1"/>
              <a:t>remains</a:t>
            </a:r>
            <a:r>
              <a:rPr lang="fr-FR" dirty="0"/>
              <a:t> </a:t>
            </a:r>
            <a:r>
              <a:rPr lang="fr-FR" dirty="0" err="1"/>
              <a:t>valid</a:t>
            </a:r>
            <a:r>
              <a:rPr lang="fr-FR" dirty="0"/>
              <a:t> </a:t>
            </a:r>
            <a:r>
              <a:rPr lang="fr-FR" dirty="0" err="1"/>
              <a:t>even</a:t>
            </a:r>
            <a:r>
              <a:rPr lang="fr-FR" dirty="0"/>
              <a:t> in cases </a:t>
            </a:r>
            <a:r>
              <a:rPr lang="fr-FR" dirty="0" err="1"/>
              <a:t>where</a:t>
            </a:r>
            <a:r>
              <a:rPr lang="fr-FR" dirty="0"/>
              <a:t> the source </a:t>
            </a:r>
            <a:r>
              <a:rPr lang="fr-FR" dirty="0" err="1"/>
              <a:t>ip</a:t>
            </a:r>
            <a:r>
              <a:rPr lang="fr-FR" dirty="0"/>
              <a:t> </a:t>
            </a:r>
            <a:r>
              <a:rPr lang="fr-FR" dirty="0" err="1"/>
              <a:t>address</a:t>
            </a:r>
            <a:r>
              <a:rPr lang="fr-FR" dirty="0"/>
              <a:t> </a:t>
            </a:r>
            <a:r>
              <a:rPr lang="fr-FR" dirty="0" err="1"/>
              <a:t>is</a:t>
            </a:r>
            <a:r>
              <a:rPr lang="fr-FR" dirty="0"/>
              <a:t> </a:t>
            </a:r>
            <a:r>
              <a:rPr lang="fr-FR" dirty="0" err="1"/>
              <a:t>modified</a:t>
            </a:r>
            <a:endParaRPr lang="en-GB" dirty="0"/>
          </a:p>
        </p:txBody>
      </p:sp>
      <p:sp>
        <p:nvSpPr>
          <p:cNvPr id="4" name="Espace réservé du numéro de diapositive 3"/>
          <p:cNvSpPr>
            <a:spLocks noGrp="1"/>
          </p:cNvSpPr>
          <p:nvPr>
            <p:ph type="sldNum" sz="quarter" idx="10"/>
          </p:nvPr>
        </p:nvSpPr>
        <p:spPr/>
        <p:txBody>
          <a:bodyPr/>
          <a:lstStyle/>
          <a:p>
            <a:fld id="{D7D5B281-0122-4E48-A0BF-73E5BFCDE4D3}" type="slidenum">
              <a:rPr lang="fr-FR" smtClean="0"/>
              <a:t>33</a:t>
            </a:fld>
            <a:endParaRPr lang="fr-FR"/>
          </a:p>
        </p:txBody>
      </p:sp>
    </p:spTree>
    <p:extLst>
      <p:ext uri="{BB962C8B-B14F-4D97-AF65-F5344CB8AC3E}">
        <p14:creationId xmlns:p14="http://schemas.microsoft.com/office/powerpoint/2010/main" val="42202617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This </a:t>
            </a:r>
            <a:r>
              <a:rPr lang="fr-FR" dirty="0" err="1"/>
              <a:t>is</a:t>
            </a:r>
            <a:r>
              <a:rPr lang="fr-FR" dirty="0"/>
              <a:t> a setup </a:t>
            </a:r>
            <a:r>
              <a:rPr lang="fr-FR" dirty="0" err="1"/>
              <a:t>they</a:t>
            </a:r>
            <a:r>
              <a:rPr lang="fr-FR" dirty="0"/>
              <a:t> </a:t>
            </a:r>
            <a:r>
              <a:rPr lang="fr-FR" dirty="0" err="1"/>
              <a:t>used</a:t>
            </a:r>
            <a:r>
              <a:rPr lang="fr-FR" dirty="0"/>
              <a:t> to </a:t>
            </a:r>
            <a:r>
              <a:rPr lang="fr-FR" dirty="0" err="1"/>
              <a:t>perform</a:t>
            </a:r>
            <a:r>
              <a:rPr lang="fr-FR" dirty="0"/>
              <a:t> the </a:t>
            </a:r>
            <a:r>
              <a:rPr lang="fr-FR" dirty="0" err="1"/>
              <a:t>experiment</a:t>
            </a:r>
            <a:r>
              <a:rPr lang="fr-FR" dirty="0"/>
              <a:t>. </a:t>
            </a:r>
            <a:r>
              <a:rPr lang="fr-FR" dirty="0" err="1"/>
              <a:t>They</a:t>
            </a:r>
            <a:r>
              <a:rPr lang="fr-FR" dirty="0"/>
              <a:t> put the phone in a </a:t>
            </a:r>
            <a:r>
              <a:rPr lang="fr-FR" dirty="0" err="1"/>
              <a:t>shielding</a:t>
            </a:r>
            <a:r>
              <a:rPr lang="fr-FR" dirty="0"/>
              <a:t> box to </a:t>
            </a:r>
            <a:r>
              <a:rPr lang="fr-FR" dirty="0" err="1"/>
              <a:t>make</a:t>
            </a:r>
            <a:r>
              <a:rPr lang="fr-FR" dirty="0"/>
              <a:t> sure </a:t>
            </a:r>
            <a:r>
              <a:rPr lang="fr-FR" dirty="0" err="1"/>
              <a:t>that</a:t>
            </a:r>
            <a:r>
              <a:rPr lang="fr-FR" dirty="0"/>
              <a:t> the UE </a:t>
            </a:r>
            <a:r>
              <a:rPr lang="fr-FR" dirty="0" err="1"/>
              <a:t>connects</a:t>
            </a:r>
            <a:r>
              <a:rPr lang="fr-FR" dirty="0"/>
              <a:t> to the </a:t>
            </a:r>
            <a:r>
              <a:rPr lang="fr-FR" dirty="0" err="1"/>
              <a:t>eNodeB</a:t>
            </a:r>
            <a:r>
              <a:rPr lang="fr-FR" dirty="0"/>
              <a:t> component </a:t>
            </a:r>
            <a:r>
              <a:rPr lang="fr-FR" dirty="0" err="1"/>
              <a:t>which</a:t>
            </a:r>
            <a:r>
              <a:rPr lang="fr-FR" dirty="0"/>
              <a:t> </a:t>
            </a:r>
            <a:r>
              <a:rPr lang="fr-FR" dirty="0" err="1"/>
              <a:t>is</a:t>
            </a:r>
            <a:r>
              <a:rPr lang="fr-FR" dirty="0"/>
              <a:t> a part of the </a:t>
            </a:r>
            <a:r>
              <a:rPr lang="fr-FR" dirty="0" err="1"/>
              <a:t>malicious</a:t>
            </a:r>
            <a:r>
              <a:rPr lang="fr-FR" dirty="0"/>
              <a:t> </a:t>
            </a:r>
            <a:r>
              <a:rPr lang="fr-FR" dirty="0" err="1"/>
              <a:t>relay</a:t>
            </a:r>
            <a:r>
              <a:rPr lang="fr-FR" dirty="0"/>
              <a:t>.</a:t>
            </a:r>
          </a:p>
          <a:p>
            <a:r>
              <a:rPr lang="fr-FR" dirty="0" err="1"/>
              <a:t>eNodeB</a:t>
            </a:r>
            <a:r>
              <a:rPr lang="fr-FR" dirty="0"/>
              <a:t> component, </a:t>
            </a:r>
            <a:r>
              <a:rPr lang="fr-FR" dirty="0" err="1"/>
              <a:t>relay</a:t>
            </a:r>
            <a:r>
              <a:rPr lang="fr-FR" dirty="0"/>
              <a:t> </a:t>
            </a:r>
            <a:r>
              <a:rPr lang="fr-FR" dirty="0" err="1"/>
              <a:t>implementation</a:t>
            </a:r>
            <a:r>
              <a:rPr lang="fr-FR" dirty="0"/>
              <a:t> and </a:t>
            </a:r>
            <a:r>
              <a:rPr lang="fr-FR" dirty="0" err="1"/>
              <a:t>ue</a:t>
            </a:r>
            <a:r>
              <a:rPr lang="fr-FR" dirty="0"/>
              <a:t> component are part of the </a:t>
            </a:r>
            <a:r>
              <a:rPr lang="fr-FR" dirty="0" err="1"/>
              <a:t>malicious</a:t>
            </a:r>
            <a:r>
              <a:rPr lang="fr-FR" dirty="0"/>
              <a:t> </a:t>
            </a:r>
            <a:r>
              <a:rPr lang="fr-FR" dirty="0" err="1"/>
              <a:t>relay</a:t>
            </a:r>
            <a:endParaRPr lang="fr-FR" dirty="0"/>
          </a:p>
          <a:p>
            <a:endParaRPr lang="en-GB" dirty="0"/>
          </a:p>
        </p:txBody>
      </p:sp>
      <p:sp>
        <p:nvSpPr>
          <p:cNvPr id="4" name="Espace réservé du numéro de diapositive 3"/>
          <p:cNvSpPr>
            <a:spLocks noGrp="1"/>
          </p:cNvSpPr>
          <p:nvPr>
            <p:ph type="sldNum" sz="quarter" idx="10"/>
          </p:nvPr>
        </p:nvSpPr>
        <p:spPr/>
        <p:txBody>
          <a:bodyPr/>
          <a:lstStyle/>
          <a:p>
            <a:fld id="{D7D5B281-0122-4E48-A0BF-73E5BFCDE4D3}" type="slidenum">
              <a:rPr lang="fr-FR" smtClean="0"/>
              <a:t>34</a:t>
            </a:fld>
            <a:endParaRPr lang="fr-FR"/>
          </a:p>
        </p:txBody>
      </p:sp>
    </p:spTree>
    <p:extLst>
      <p:ext uri="{BB962C8B-B14F-4D97-AF65-F5344CB8AC3E}">
        <p14:creationId xmlns:p14="http://schemas.microsoft.com/office/powerpoint/2010/main" val="39050287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D7D5B281-0122-4E48-A0BF-73E5BFCDE4D3}" type="slidenum">
              <a:rPr lang="fr-FR" smtClean="0"/>
              <a:t>35</a:t>
            </a:fld>
            <a:endParaRPr lang="fr-FR"/>
          </a:p>
        </p:txBody>
      </p:sp>
    </p:spTree>
    <p:extLst>
      <p:ext uri="{BB962C8B-B14F-4D97-AF65-F5344CB8AC3E}">
        <p14:creationId xmlns:p14="http://schemas.microsoft.com/office/powerpoint/2010/main" val="13415910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 to </a:t>
            </a:r>
            <a:r>
              <a:rPr lang="fr-FR" dirty="0" err="1"/>
              <a:t>perform</a:t>
            </a:r>
            <a:r>
              <a:rPr lang="fr-FR" dirty="0"/>
              <a:t> </a:t>
            </a:r>
            <a:r>
              <a:rPr lang="fr-FR" dirty="0" err="1"/>
              <a:t>this</a:t>
            </a:r>
            <a:r>
              <a:rPr lang="fr-FR" dirty="0"/>
              <a:t> </a:t>
            </a:r>
            <a:r>
              <a:rPr lang="fr-FR" dirty="0" err="1"/>
              <a:t>experiment</a:t>
            </a:r>
            <a:r>
              <a:rPr lang="fr-FR" dirty="0"/>
              <a:t> </a:t>
            </a:r>
            <a:r>
              <a:rPr lang="fr-FR" dirty="0" err="1"/>
              <a:t>successfully</a:t>
            </a:r>
            <a:r>
              <a:rPr lang="fr-FR" dirty="0"/>
              <a:t>, </a:t>
            </a:r>
            <a:r>
              <a:rPr lang="fr-FR" dirty="0" err="1"/>
              <a:t>they</a:t>
            </a:r>
            <a:r>
              <a:rPr lang="fr-FR" dirty="0"/>
              <a:t> </a:t>
            </a:r>
            <a:r>
              <a:rPr lang="fr-FR" dirty="0" err="1"/>
              <a:t>had</a:t>
            </a:r>
            <a:r>
              <a:rPr lang="fr-FR" dirty="0"/>
              <a:t> to put the phone </a:t>
            </a:r>
            <a:r>
              <a:rPr lang="fr-FR" dirty="0" err="1"/>
              <a:t>into</a:t>
            </a:r>
            <a:r>
              <a:rPr lang="fr-FR" dirty="0"/>
              <a:t> </a:t>
            </a:r>
            <a:r>
              <a:rPr lang="fr-FR" dirty="0" err="1"/>
              <a:t>airplane</a:t>
            </a:r>
            <a:r>
              <a:rPr lang="fr-FR" dirty="0"/>
              <a:t> mode first to </a:t>
            </a:r>
            <a:r>
              <a:rPr lang="fr-FR" dirty="0" err="1"/>
              <a:t>be</a:t>
            </a:r>
            <a:r>
              <a:rPr lang="fr-FR" dirty="0"/>
              <a:t> able to start the radio layer </a:t>
            </a:r>
            <a:r>
              <a:rPr lang="fr-FR" dirty="0" err="1"/>
              <a:t>connection</a:t>
            </a:r>
            <a:r>
              <a:rPr lang="en-GB" dirty="0"/>
              <a:t> and delete all </a:t>
            </a:r>
            <a:r>
              <a:rPr lang="en-GB" dirty="0" err="1"/>
              <a:t>dns</a:t>
            </a:r>
            <a:r>
              <a:rPr lang="en-GB" dirty="0"/>
              <a:t> and http cache because it may contain previous request to the website.</a:t>
            </a:r>
          </a:p>
          <a:p>
            <a:r>
              <a:rPr lang="fr-FR" dirty="0"/>
              <a:t>T</a:t>
            </a:r>
            <a:r>
              <a:rPr lang="en-GB" dirty="0"/>
              <a:t>hen they placed it into a shielding boss presumably to respect ethics guidelines but also because they wanted the UE to connect to their malicious relay</a:t>
            </a:r>
          </a:p>
          <a:p>
            <a:r>
              <a:rPr lang="fr-FR" dirty="0"/>
              <a:t>S</a:t>
            </a:r>
            <a:r>
              <a:rPr lang="en-GB" dirty="0"/>
              <a:t>o this setup is not very realistic obviously, having to put the UE in a shielding box, initializing radio layer connection beforehand and deleting cache from the filesystem doesn’t sound very practical</a:t>
            </a:r>
            <a:endParaRPr lang="fr-FR" dirty="0"/>
          </a:p>
        </p:txBody>
      </p:sp>
      <p:sp>
        <p:nvSpPr>
          <p:cNvPr id="4" name="Espace réservé du numéro de diapositive 3"/>
          <p:cNvSpPr>
            <a:spLocks noGrp="1"/>
          </p:cNvSpPr>
          <p:nvPr>
            <p:ph type="sldNum" sz="quarter" idx="10"/>
          </p:nvPr>
        </p:nvSpPr>
        <p:spPr/>
        <p:txBody>
          <a:bodyPr/>
          <a:lstStyle/>
          <a:p>
            <a:fld id="{D7D5B281-0122-4E48-A0BF-73E5BFCDE4D3}" type="slidenum">
              <a:rPr lang="fr-FR" smtClean="0"/>
              <a:t>36</a:t>
            </a:fld>
            <a:endParaRPr lang="fr-FR"/>
          </a:p>
        </p:txBody>
      </p:sp>
    </p:spTree>
    <p:extLst>
      <p:ext uri="{BB962C8B-B14F-4D97-AF65-F5344CB8AC3E}">
        <p14:creationId xmlns:p14="http://schemas.microsoft.com/office/powerpoint/2010/main" val="27697556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 </a:t>
            </a:r>
            <a:r>
              <a:rPr lang="fr-FR" dirty="0" err="1"/>
              <a:t>authors</a:t>
            </a:r>
            <a:r>
              <a:rPr lang="fr-FR" dirty="0"/>
              <a:t> </a:t>
            </a:r>
            <a:r>
              <a:rPr lang="fr-FR" dirty="0" err="1"/>
              <a:t>proposed</a:t>
            </a:r>
            <a:r>
              <a:rPr lang="fr-FR" dirty="0"/>
              <a:t> 2 </a:t>
            </a:r>
            <a:r>
              <a:rPr lang="fr-FR" dirty="0" err="1"/>
              <a:t>countermeasures</a:t>
            </a:r>
            <a:endParaRPr lang="fr-FR" dirty="0"/>
          </a:p>
          <a:p>
            <a:r>
              <a:rPr lang="fr-FR" dirty="0"/>
              <a:t>First, </a:t>
            </a:r>
            <a:r>
              <a:rPr lang="fr-FR" dirty="0" err="1"/>
              <a:t>updating</a:t>
            </a:r>
            <a:r>
              <a:rPr lang="fr-FR" dirty="0"/>
              <a:t> the </a:t>
            </a:r>
            <a:r>
              <a:rPr lang="fr-FR" dirty="0" err="1"/>
              <a:t>specifications</a:t>
            </a:r>
            <a:r>
              <a:rPr lang="fr-FR" dirty="0"/>
              <a:t> </a:t>
            </a:r>
            <a:r>
              <a:rPr lang="en-GB" sz="1200" b="0" i="0" kern="1200" dirty="0">
                <a:solidFill>
                  <a:schemeClr val="tx1"/>
                </a:solidFill>
                <a:effectLst/>
                <a:latin typeface="+mn-lt"/>
                <a:ea typeface="+mn-ea"/>
                <a:cs typeface="+mn-cs"/>
              </a:rPr>
              <a:t>to use an encryption protocol with authentication like AES-GCM. However, the researchers believe this is likely not feasible in practice, as the implementation of all devices must be changed to do this, which will lead to a high financial and organizational effort, and most cellular network providers will not bother to do that.</a:t>
            </a:r>
          </a:p>
          <a:p>
            <a:r>
              <a:rPr lang="fr-FR" sz="1200" b="0" i="0" kern="1200" dirty="0" err="1">
                <a:solidFill>
                  <a:schemeClr val="tx1"/>
                </a:solidFill>
                <a:effectLst/>
                <a:latin typeface="+mn-lt"/>
                <a:ea typeface="+mn-ea"/>
                <a:cs typeface="+mn-cs"/>
              </a:rPr>
              <a:t>Then</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another</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defense</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would</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be</a:t>
            </a:r>
            <a:r>
              <a:rPr lang="fr-FR" sz="1200" b="0" i="0" kern="1200" dirty="0">
                <a:solidFill>
                  <a:schemeClr val="tx1"/>
                </a:solidFill>
                <a:effectLst/>
                <a:latin typeface="+mn-lt"/>
                <a:ea typeface="+mn-ea"/>
                <a:cs typeface="+mn-cs"/>
              </a:rPr>
              <a:t> forcing all </a:t>
            </a:r>
            <a:r>
              <a:rPr lang="fr-FR" sz="1200" b="0" i="0" kern="1200" dirty="0" err="1">
                <a:solidFill>
                  <a:schemeClr val="tx1"/>
                </a:solidFill>
                <a:effectLst/>
                <a:latin typeface="+mn-lt"/>
                <a:ea typeface="+mn-ea"/>
                <a:cs typeface="+mn-cs"/>
              </a:rPr>
              <a:t>websites</a:t>
            </a:r>
            <a:r>
              <a:rPr lang="fr-FR" sz="1200" b="0" i="0" kern="1200" dirty="0">
                <a:solidFill>
                  <a:schemeClr val="tx1"/>
                </a:solidFill>
                <a:effectLst/>
                <a:latin typeface="+mn-lt"/>
                <a:ea typeface="+mn-ea"/>
                <a:cs typeface="+mn-cs"/>
              </a:rPr>
              <a:t> to use HSTS, </a:t>
            </a:r>
            <a:r>
              <a:rPr lang="fr-FR" sz="1200" b="0" i="0" kern="1200" dirty="0" err="1">
                <a:solidFill>
                  <a:schemeClr val="tx1"/>
                </a:solidFill>
                <a:effectLst/>
                <a:latin typeface="+mn-lt"/>
                <a:ea typeface="+mn-ea"/>
                <a:cs typeface="+mn-cs"/>
              </a:rPr>
              <a:t>helping</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prevent</a:t>
            </a:r>
            <a:r>
              <a:rPr lang="fr-FR" sz="1200" b="0" i="0" kern="1200" dirty="0">
                <a:solidFill>
                  <a:schemeClr val="tx1"/>
                </a:solidFill>
                <a:effectLst/>
                <a:latin typeface="+mn-lt"/>
                <a:ea typeface="+mn-ea"/>
                <a:cs typeface="+mn-cs"/>
              </a:rPr>
              <a:t> redirection of </a:t>
            </a:r>
            <a:r>
              <a:rPr lang="fr-FR" sz="1200" b="0" i="0" kern="1200" dirty="0" err="1">
                <a:solidFill>
                  <a:schemeClr val="tx1"/>
                </a:solidFill>
                <a:effectLst/>
                <a:latin typeface="+mn-lt"/>
                <a:ea typeface="+mn-ea"/>
                <a:cs typeface="+mn-cs"/>
              </a:rPr>
              <a:t>users</a:t>
            </a:r>
            <a:r>
              <a:rPr lang="fr-FR" sz="1200" b="0" i="0" kern="1200" dirty="0">
                <a:solidFill>
                  <a:schemeClr val="tx1"/>
                </a:solidFill>
                <a:effectLst/>
                <a:latin typeface="+mn-lt"/>
                <a:ea typeface="+mn-ea"/>
                <a:cs typeface="+mn-cs"/>
              </a:rPr>
              <a:t> to a </a:t>
            </a:r>
            <a:r>
              <a:rPr lang="fr-FR" sz="1200" b="0" i="0" kern="1200" dirty="0" err="1">
                <a:solidFill>
                  <a:schemeClr val="tx1"/>
                </a:solidFill>
                <a:effectLst/>
                <a:latin typeface="+mn-lt"/>
                <a:ea typeface="+mn-ea"/>
                <a:cs typeface="+mn-cs"/>
              </a:rPr>
              <a:t>malicious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website</a:t>
            </a:r>
            <a:r>
              <a:rPr lang="fr-FR" sz="1200" b="0" i="0"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it provides the ability to tell the browser that a site only ever wants to use SSL/TLS to communicate</a:t>
            </a:r>
          </a:p>
        </p:txBody>
      </p:sp>
      <p:sp>
        <p:nvSpPr>
          <p:cNvPr id="4" name="Espace réservé du numéro de diapositive 3"/>
          <p:cNvSpPr>
            <a:spLocks noGrp="1"/>
          </p:cNvSpPr>
          <p:nvPr>
            <p:ph type="sldNum" sz="quarter" idx="10"/>
          </p:nvPr>
        </p:nvSpPr>
        <p:spPr/>
        <p:txBody>
          <a:bodyPr/>
          <a:lstStyle/>
          <a:p>
            <a:fld id="{D7D5B281-0122-4E48-A0BF-73E5BFCDE4D3}" type="slidenum">
              <a:rPr lang="fr-FR" smtClean="0"/>
              <a:t>37</a:t>
            </a:fld>
            <a:endParaRPr lang="fr-FR"/>
          </a:p>
        </p:txBody>
      </p:sp>
    </p:spTree>
    <p:extLst>
      <p:ext uri="{BB962C8B-B14F-4D97-AF65-F5344CB8AC3E}">
        <p14:creationId xmlns:p14="http://schemas.microsoft.com/office/powerpoint/2010/main" val="6153625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 </a:t>
            </a:r>
            <a:r>
              <a:rPr lang="fr-FR" dirty="0" err="1"/>
              <a:t>what</a:t>
            </a:r>
            <a:r>
              <a:rPr lang="fr-FR" dirty="0"/>
              <a:t> </a:t>
            </a:r>
            <a:r>
              <a:rPr lang="fr-FR" dirty="0" err="1"/>
              <a:t>did</a:t>
            </a:r>
            <a:r>
              <a:rPr lang="fr-FR" dirty="0"/>
              <a:t> </a:t>
            </a:r>
            <a:r>
              <a:rPr lang="fr-FR" dirty="0" err="1"/>
              <a:t>you</a:t>
            </a:r>
            <a:r>
              <a:rPr lang="fr-FR" dirty="0"/>
              <a:t> </a:t>
            </a:r>
            <a:r>
              <a:rPr lang="fr-FR" dirty="0" err="1"/>
              <a:t>learn</a:t>
            </a:r>
            <a:r>
              <a:rPr lang="fr-FR" dirty="0"/>
              <a:t> </a:t>
            </a:r>
            <a:r>
              <a:rPr lang="fr-FR" dirty="0" err="1"/>
              <a:t>today</a:t>
            </a:r>
            <a:r>
              <a:rPr lang="fr-FR" dirty="0"/>
              <a:t>?</a:t>
            </a:r>
          </a:p>
          <a:p>
            <a:r>
              <a:rPr lang="fr-FR" dirty="0" err="1"/>
              <a:t>Attacking</a:t>
            </a:r>
            <a:r>
              <a:rPr lang="fr-FR" dirty="0"/>
              <a:t> </a:t>
            </a:r>
            <a:r>
              <a:rPr lang="fr-FR" dirty="0" err="1"/>
              <a:t>only</a:t>
            </a:r>
            <a:r>
              <a:rPr lang="fr-FR" dirty="0"/>
              <a:t> layer 2, an </a:t>
            </a:r>
            <a:r>
              <a:rPr lang="fr-FR" dirty="0" err="1"/>
              <a:t>adversary</a:t>
            </a:r>
            <a:r>
              <a:rPr lang="fr-FR" dirty="0"/>
              <a:t> </a:t>
            </a:r>
            <a:r>
              <a:rPr lang="fr-FR" dirty="0" err="1"/>
              <a:t>could</a:t>
            </a:r>
            <a:r>
              <a:rPr lang="fr-FR" dirty="0"/>
              <a:t> </a:t>
            </a:r>
            <a:r>
              <a:rPr lang="fr-FR" dirty="0" err="1"/>
              <a:t>map</a:t>
            </a:r>
            <a:r>
              <a:rPr lang="fr-FR" dirty="0"/>
              <a:t> the </a:t>
            </a:r>
            <a:r>
              <a:rPr lang="fr-FR" dirty="0" err="1"/>
              <a:t>user’s</a:t>
            </a:r>
            <a:r>
              <a:rPr lang="fr-FR" dirty="0"/>
              <a:t> TMSI to the RNTI. </a:t>
            </a:r>
            <a:r>
              <a:rPr lang="fr-FR" dirty="0" err="1"/>
              <a:t>From</a:t>
            </a:r>
            <a:r>
              <a:rPr lang="fr-FR" dirty="0"/>
              <a:t> </a:t>
            </a:r>
            <a:r>
              <a:rPr lang="fr-FR" dirty="0" err="1"/>
              <a:t>this</a:t>
            </a:r>
            <a:r>
              <a:rPr lang="fr-FR" dirty="0"/>
              <a:t>, </a:t>
            </a:r>
            <a:r>
              <a:rPr lang="fr-FR" dirty="0" err="1"/>
              <a:t>he</a:t>
            </a:r>
            <a:r>
              <a:rPr lang="fr-FR" dirty="0"/>
              <a:t> can </a:t>
            </a:r>
            <a:r>
              <a:rPr lang="fr-FR" dirty="0" err="1"/>
              <a:t>locate</a:t>
            </a:r>
            <a:r>
              <a:rPr lang="fr-FR" dirty="0"/>
              <a:t> and </a:t>
            </a:r>
            <a:r>
              <a:rPr lang="fr-FR" dirty="0" err="1"/>
              <a:t>identify</a:t>
            </a:r>
            <a:r>
              <a:rPr lang="fr-FR" dirty="0"/>
              <a:t> a user </a:t>
            </a:r>
            <a:r>
              <a:rPr lang="fr-FR" dirty="0" err="1"/>
              <a:t>within</a:t>
            </a:r>
            <a:r>
              <a:rPr lang="fr-FR" dirty="0"/>
              <a:t> the </a:t>
            </a:r>
            <a:r>
              <a:rPr lang="fr-FR" dirty="0" err="1"/>
              <a:t>cell</a:t>
            </a:r>
            <a:r>
              <a:rPr lang="fr-FR" dirty="0"/>
              <a:t> and use </a:t>
            </a:r>
            <a:r>
              <a:rPr lang="fr-FR" dirty="0" err="1"/>
              <a:t>this</a:t>
            </a:r>
            <a:r>
              <a:rPr lang="fr-FR" dirty="0"/>
              <a:t> </a:t>
            </a:r>
            <a:r>
              <a:rPr lang="fr-FR" dirty="0" err="1"/>
              <a:t>attack</a:t>
            </a:r>
            <a:r>
              <a:rPr lang="fr-FR" dirty="0"/>
              <a:t> as a </a:t>
            </a:r>
            <a:r>
              <a:rPr lang="fr-FR" dirty="0" err="1"/>
              <a:t>stepping</a:t>
            </a:r>
            <a:r>
              <a:rPr lang="fr-FR" dirty="0"/>
              <a:t> stone to </a:t>
            </a:r>
            <a:r>
              <a:rPr lang="fr-FR" dirty="0" err="1"/>
              <a:t>other</a:t>
            </a:r>
            <a:r>
              <a:rPr lang="fr-FR" dirty="0"/>
              <a:t> </a:t>
            </a:r>
            <a:r>
              <a:rPr lang="fr-FR" dirty="0" err="1"/>
              <a:t>attacks</a:t>
            </a:r>
            <a:r>
              <a:rPr lang="fr-FR" dirty="0"/>
              <a:t>.</a:t>
            </a:r>
          </a:p>
          <a:p>
            <a:r>
              <a:rPr lang="fr-FR" dirty="0" err="1"/>
              <a:t>Then</a:t>
            </a:r>
            <a:r>
              <a:rPr lang="fr-FR" dirty="0"/>
              <a:t>, </a:t>
            </a:r>
            <a:r>
              <a:rPr lang="fr-FR" dirty="0" err="1"/>
              <a:t>they</a:t>
            </a:r>
            <a:r>
              <a:rPr lang="fr-FR" dirty="0"/>
              <a:t> </a:t>
            </a:r>
            <a:r>
              <a:rPr lang="fr-FR" dirty="0" err="1"/>
              <a:t>performed</a:t>
            </a:r>
            <a:r>
              <a:rPr lang="fr-FR" dirty="0"/>
              <a:t> </a:t>
            </a:r>
            <a:r>
              <a:rPr lang="fr-FR" dirty="0" err="1"/>
              <a:t>website</a:t>
            </a:r>
            <a:r>
              <a:rPr lang="fr-FR" dirty="0"/>
              <a:t> fingerprinting. This </a:t>
            </a:r>
            <a:r>
              <a:rPr lang="fr-FR" dirty="0" err="1"/>
              <a:t>is</a:t>
            </a:r>
            <a:r>
              <a:rPr lang="fr-FR" dirty="0"/>
              <a:t> </a:t>
            </a:r>
            <a:r>
              <a:rPr lang="fr-FR" dirty="0" err="1"/>
              <a:t>already</a:t>
            </a:r>
            <a:r>
              <a:rPr lang="fr-FR" dirty="0"/>
              <a:t> a </a:t>
            </a:r>
            <a:r>
              <a:rPr lang="fr-FR" dirty="0" err="1"/>
              <a:t>well</a:t>
            </a:r>
            <a:r>
              <a:rPr lang="fr-FR" dirty="0"/>
              <a:t> </a:t>
            </a:r>
            <a:r>
              <a:rPr lang="fr-FR" dirty="0" err="1"/>
              <a:t>known</a:t>
            </a:r>
            <a:r>
              <a:rPr lang="fr-FR" dirty="0"/>
              <a:t> </a:t>
            </a:r>
            <a:r>
              <a:rPr lang="fr-FR" dirty="0" err="1"/>
              <a:t>context</a:t>
            </a:r>
            <a:r>
              <a:rPr lang="fr-FR" dirty="0"/>
              <a:t> </a:t>
            </a:r>
            <a:r>
              <a:rPr lang="fr-FR" dirty="0" err="1"/>
              <a:t>where</a:t>
            </a:r>
            <a:r>
              <a:rPr lang="fr-FR" dirty="0"/>
              <a:t> </a:t>
            </a:r>
            <a:r>
              <a:rPr lang="fr-FR" dirty="0" err="1"/>
              <a:t>traffic</a:t>
            </a:r>
            <a:r>
              <a:rPr lang="fr-FR" dirty="0"/>
              <a:t> </a:t>
            </a:r>
            <a:r>
              <a:rPr lang="fr-FR" dirty="0" err="1"/>
              <a:t>analysis</a:t>
            </a:r>
            <a:r>
              <a:rPr lang="fr-FR" dirty="0"/>
              <a:t> </a:t>
            </a:r>
            <a:r>
              <a:rPr lang="fr-FR" dirty="0" err="1"/>
              <a:t>allows</a:t>
            </a:r>
            <a:r>
              <a:rPr lang="fr-FR" dirty="0"/>
              <a:t> an </a:t>
            </a:r>
            <a:r>
              <a:rPr lang="fr-FR" dirty="0" err="1"/>
              <a:t>attacker</a:t>
            </a:r>
            <a:r>
              <a:rPr lang="fr-FR" dirty="0"/>
              <a:t>, </a:t>
            </a:r>
            <a:r>
              <a:rPr lang="fr-FR" dirty="0" err="1"/>
              <a:t>through</a:t>
            </a:r>
            <a:r>
              <a:rPr lang="fr-FR" dirty="0"/>
              <a:t> </a:t>
            </a:r>
            <a:r>
              <a:rPr lang="fr-FR" dirty="0" err="1"/>
              <a:t>leak</a:t>
            </a:r>
            <a:r>
              <a:rPr lang="fr-FR" dirty="0"/>
              <a:t> in the </a:t>
            </a:r>
            <a:r>
              <a:rPr lang="fr-FR" dirty="0" err="1"/>
              <a:t>resource</a:t>
            </a:r>
            <a:r>
              <a:rPr lang="fr-FR" dirty="0"/>
              <a:t> allocation, to </a:t>
            </a:r>
            <a:r>
              <a:rPr lang="fr-FR" dirty="0" err="1"/>
              <a:t>distinguish</a:t>
            </a:r>
            <a:r>
              <a:rPr lang="fr-FR" dirty="0"/>
              <a:t> </a:t>
            </a:r>
            <a:r>
              <a:rPr lang="fr-FR" dirty="0" err="1"/>
              <a:t>accessed</a:t>
            </a:r>
            <a:r>
              <a:rPr lang="fr-FR" dirty="0"/>
              <a:t> </a:t>
            </a:r>
            <a:r>
              <a:rPr lang="fr-FR" dirty="0" err="1"/>
              <a:t>websites</a:t>
            </a:r>
            <a:r>
              <a:rPr lang="fr-FR" dirty="0"/>
              <a:t> and de-</a:t>
            </a:r>
            <a:r>
              <a:rPr lang="fr-FR" dirty="0" err="1"/>
              <a:t>anonymize</a:t>
            </a:r>
            <a:r>
              <a:rPr lang="fr-FR" dirty="0"/>
              <a:t> a </a:t>
            </a:r>
            <a:r>
              <a:rPr lang="fr-FR" dirty="0" err="1"/>
              <a:t>connection</a:t>
            </a:r>
            <a:r>
              <a:rPr lang="fr-FR" dirty="0"/>
              <a:t>.</a:t>
            </a:r>
          </a:p>
          <a:p>
            <a:r>
              <a:rPr lang="fr-FR" dirty="0" err="1"/>
              <a:t>Finally</a:t>
            </a:r>
            <a:r>
              <a:rPr lang="fr-FR" dirty="0"/>
              <a:t>, the last </a:t>
            </a:r>
            <a:r>
              <a:rPr lang="fr-FR" dirty="0" err="1"/>
              <a:t>attack</a:t>
            </a:r>
            <a:r>
              <a:rPr lang="fr-FR" dirty="0"/>
              <a:t> </a:t>
            </a:r>
            <a:r>
              <a:rPr lang="fr-FR" dirty="0" err="1"/>
              <a:t>which</a:t>
            </a:r>
            <a:r>
              <a:rPr lang="fr-FR" dirty="0"/>
              <a:t> </a:t>
            </a:r>
            <a:r>
              <a:rPr lang="fr-FR" dirty="0" err="1"/>
              <a:t>is</a:t>
            </a:r>
            <a:r>
              <a:rPr lang="fr-FR" dirty="0"/>
              <a:t> the alter </a:t>
            </a:r>
            <a:r>
              <a:rPr lang="fr-FR" dirty="0" err="1"/>
              <a:t>attack</a:t>
            </a:r>
            <a:r>
              <a:rPr lang="fr-FR" dirty="0"/>
              <a:t> </a:t>
            </a:r>
            <a:r>
              <a:rPr lang="fr-FR" dirty="0" err="1"/>
              <a:t>exploited</a:t>
            </a:r>
            <a:r>
              <a:rPr lang="fr-FR" dirty="0"/>
              <a:t> the </a:t>
            </a:r>
            <a:r>
              <a:rPr lang="fr-FR" dirty="0" err="1"/>
              <a:t>lack</a:t>
            </a:r>
            <a:r>
              <a:rPr lang="fr-FR" dirty="0"/>
              <a:t> of </a:t>
            </a:r>
            <a:r>
              <a:rPr lang="fr-FR" dirty="0" err="1"/>
              <a:t>integrity</a:t>
            </a:r>
            <a:r>
              <a:rPr lang="fr-FR" dirty="0"/>
              <a:t> protection and the </a:t>
            </a:r>
            <a:r>
              <a:rPr lang="fr-FR" dirty="0" err="1"/>
              <a:t>fact</a:t>
            </a:r>
            <a:r>
              <a:rPr lang="fr-FR" dirty="0"/>
              <a:t> </a:t>
            </a:r>
            <a:r>
              <a:rPr lang="fr-FR" dirty="0" err="1"/>
              <a:t>that</a:t>
            </a:r>
            <a:r>
              <a:rPr lang="fr-FR" dirty="0"/>
              <a:t> AES in </a:t>
            </a:r>
            <a:r>
              <a:rPr lang="fr-FR" dirty="0" err="1"/>
              <a:t>counter</a:t>
            </a:r>
            <a:r>
              <a:rPr lang="fr-FR" dirty="0"/>
              <a:t> mode </a:t>
            </a:r>
            <a:r>
              <a:rPr lang="fr-FR" dirty="0" err="1"/>
              <a:t>is</a:t>
            </a:r>
            <a:r>
              <a:rPr lang="fr-FR" dirty="0"/>
              <a:t> </a:t>
            </a:r>
            <a:r>
              <a:rPr lang="fr-FR" dirty="0" err="1"/>
              <a:t>malleable</a:t>
            </a:r>
            <a:r>
              <a:rPr lang="fr-FR" dirty="0"/>
              <a:t> to </a:t>
            </a:r>
            <a:r>
              <a:rPr lang="fr-FR" dirty="0" err="1"/>
              <a:t>perform</a:t>
            </a:r>
            <a:r>
              <a:rPr lang="fr-FR" dirty="0"/>
              <a:t> a </a:t>
            </a:r>
            <a:r>
              <a:rPr lang="fr-FR" dirty="0" err="1"/>
              <a:t>dns</a:t>
            </a:r>
            <a:r>
              <a:rPr lang="fr-FR" dirty="0"/>
              <a:t> spoofing </a:t>
            </a:r>
            <a:r>
              <a:rPr lang="fr-FR" dirty="0" err="1"/>
              <a:t>attack</a:t>
            </a:r>
            <a:endParaRPr lang="en-GB" dirty="0"/>
          </a:p>
        </p:txBody>
      </p:sp>
      <p:sp>
        <p:nvSpPr>
          <p:cNvPr id="4" name="Espace réservé du numéro de diapositive 3"/>
          <p:cNvSpPr>
            <a:spLocks noGrp="1"/>
          </p:cNvSpPr>
          <p:nvPr>
            <p:ph type="sldNum" sz="quarter" idx="10"/>
          </p:nvPr>
        </p:nvSpPr>
        <p:spPr/>
        <p:txBody>
          <a:bodyPr/>
          <a:lstStyle/>
          <a:p>
            <a:fld id="{D7D5B281-0122-4E48-A0BF-73E5BFCDE4D3}" type="slidenum">
              <a:rPr lang="fr-FR" smtClean="0"/>
              <a:t>38</a:t>
            </a:fld>
            <a:endParaRPr lang="fr-FR"/>
          </a:p>
        </p:txBody>
      </p:sp>
    </p:spTree>
    <p:extLst>
      <p:ext uri="{BB962C8B-B14F-4D97-AF65-F5344CB8AC3E}">
        <p14:creationId xmlns:p14="http://schemas.microsoft.com/office/powerpoint/2010/main" val="38349230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Obviously</a:t>
            </a:r>
            <a:r>
              <a:rPr lang="fr-FR" dirty="0"/>
              <a:t>, future </a:t>
            </a:r>
            <a:r>
              <a:rPr lang="fr-FR" dirty="0" err="1"/>
              <a:t>work</a:t>
            </a:r>
            <a:r>
              <a:rPr lang="fr-FR" dirty="0"/>
              <a:t> </a:t>
            </a:r>
            <a:r>
              <a:rPr lang="fr-FR" dirty="0" err="1"/>
              <a:t>will</a:t>
            </a:r>
            <a:r>
              <a:rPr lang="fr-FR" dirty="0"/>
              <a:t> </a:t>
            </a:r>
            <a:r>
              <a:rPr lang="fr-FR" dirty="0" err="1"/>
              <a:t>be</a:t>
            </a:r>
            <a:r>
              <a:rPr lang="fr-FR" dirty="0"/>
              <a:t> </a:t>
            </a:r>
            <a:r>
              <a:rPr lang="fr-FR" dirty="0" err="1"/>
              <a:t>focused</a:t>
            </a:r>
            <a:r>
              <a:rPr lang="fr-FR" dirty="0"/>
              <a:t> on 5G.</a:t>
            </a:r>
          </a:p>
          <a:p>
            <a:r>
              <a:rPr lang="fr-FR" dirty="0"/>
              <a:t>S</a:t>
            </a:r>
            <a:r>
              <a:rPr lang="en-GB" sz="1200" b="0" i="0" kern="1200" dirty="0" err="1">
                <a:solidFill>
                  <a:schemeClr val="tx1"/>
                </a:solidFill>
                <a:effectLst/>
                <a:latin typeface="+mn-lt"/>
                <a:ea typeface="+mn-ea"/>
                <a:cs typeface="+mn-cs"/>
              </a:rPr>
              <a:t>ince</a:t>
            </a:r>
            <a:r>
              <a:rPr lang="en-GB" sz="1200" b="0" i="0" kern="1200" dirty="0">
                <a:solidFill>
                  <a:schemeClr val="tx1"/>
                </a:solidFill>
                <a:effectLst/>
                <a:latin typeface="+mn-lt"/>
                <a:ea typeface="+mn-ea"/>
                <a:cs typeface="+mn-cs"/>
              </a:rPr>
              <a:t> the attacks work by abusing a design flaw of the LTE network, it cannot be patched, as it would require doing changes to LTE protocol.</a:t>
            </a:r>
          </a:p>
          <a:p>
            <a:r>
              <a:rPr lang="en-GB" sz="1200" b="0" i="0" kern="1200" dirty="0">
                <a:solidFill>
                  <a:schemeClr val="tx1"/>
                </a:solidFill>
                <a:effectLst/>
                <a:latin typeface="+mn-lt"/>
                <a:ea typeface="+mn-ea"/>
                <a:cs typeface="+mn-cs"/>
              </a:rPr>
              <a:t>In response to the attacks, the 3GPP group, which develops standards for the telecommunications industry, </a:t>
            </a:r>
            <a:r>
              <a:rPr lang="en-GB" sz="1200" b="0" i="0" u="none" strike="noStrike" kern="1200" dirty="0">
                <a:solidFill>
                  <a:schemeClr val="tx1"/>
                </a:solidFill>
                <a:effectLst/>
                <a:latin typeface="+mn-lt"/>
                <a:ea typeface="+mn-ea"/>
                <a:cs typeface="+mn-cs"/>
                <a:hlinkClick r:id="rId3"/>
              </a:rPr>
              <a:t>said</a:t>
            </a:r>
            <a:r>
              <a:rPr lang="en-GB" sz="1200" b="0" i="0" kern="1200" dirty="0">
                <a:solidFill>
                  <a:schemeClr val="tx1"/>
                </a:solidFill>
                <a:effectLst/>
                <a:latin typeface="+mn-lt"/>
                <a:ea typeface="+mn-ea"/>
                <a:cs typeface="+mn-cs"/>
              </a:rPr>
              <a:t> that an update to the 5G specification might be complicated because carriers like Verizon and AT&amp;T have already started implementing the 5G protocol.</a:t>
            </a:r>
          </a:p>
          <a:p>
            <a:r>
              <a:rPr lang="fr-FR" sz="1200" b="0" i="0" kern="1200" dirty="0">
                <a:solidFill>
                  <a:schemeClr val="tx1"/>
                </a:solidFill>
                <a:effectLst/>
                <a:latin typeface="+mn-lt"/>
                <a:ea typeface="+mn-ea"/>
                <a:cs typeface="+mn-cs"/>
              </a:rPr>
              <a:t>S</a:t>
            </a:r>
            <a:r>
              <a:rPr lang="en-GB" sz="1200" b="0" i="0" kern="1200" dirty="0">
                <a:solidFill>
                  <a:schemeClr val="tx1"/>
                </a:solidFill>
                <a:effectLst/>
                <a:latin typeface="+mn-lt"/>
                <a:ea typeface="+mn-ea"/>
                <a:cs typeface="+mn-cs"/>
              </a:rPr>
              <a:t>o, researchers started analysing 5G technical specification (722 pages across 4 documents) to extract and interpret the security assumptions and goals in order to identify key missing security goals and flaws.</a:t>
            </a:r>
          </a:p>
          <a:p>
            <a:r>
              <a:rPr lang="fr-FR" sz="1200" b="0" i="0" kern="1200" dirty="0">
                <a:solidFill>
                  <a:schemeClr val="tx1"/>
                </a:solidFill>
                <a:effectLst/>
                <a:latin typeface="+mn-lt"/>
                <a:ea typeface="+mn-ea"/>
                <a:cs typeface="+mn-cs"/>
              </a:rPr>
              <a:t>M</a:t>
            </a:r>
            <a:r>
              <a:rPr lang="en-GB" sz="1200" b="0" i="0" kern="1200" dirty="0">
                <a:solidFill>
                  <a:schemeClr val="tx1"/>
                </a:solidFill>
                <a:effectLst/>
                <a:latin typeface="+mn-lt"/>
                <a:ea typeface="+mn-ea"/>
                <a:cs typeface="+mn-cs"/>
              </a:rPr>
              <a:t>ore specifically, they will focus on AKA in 5G which is the Authentication and Key Agreement protocol. They tackle confidentiality, privacy and authentication and might be a great stepping stone for future work about 5G.</a:t>
            </a:r>
            <a:endParaRPr lang="en-GB" dirty="0"/>
          </a:p>
        </p:txBody>
      </p:sp>
      <p:sp>
        <p:nvSpPr>
          <p:cNvPr id="4" name="Espace réservé du numéro de diapositive 3"/>
          <p:cNvSpPr>
            <a:spLocks noGrp="1"/>
          </p:cNvSpPr>
          <p:nvPr>
            <p:ph type="sldNum" sz="quarter" idx="10"/>
          </p:nvPr>
        </p:nvSpPr>
        <p:spPr/>
        <p:txBody>
          <a:bodyPr/>
          <a:lstStyle/>
          <a:p>
            <a:fld id="{D7D5B281-0122-4E48-A0BF-73E5BFCDE4D3}" type="slidenum">
              <a:rPr lang="fr-FR" smtClean="0"/>
              <a:t>39</a:t>
            </a:fld>
            <a:endParaRPr lang="fr-FR"/>
          </a:p>
        </p:txBody>
      </p:sp>
    </p:spTree>
    <p:extLst>
      <p:ext uri="{BB962C8B-B14F-4D97-AF65-F5344CB8AC3E}">
        <p14:creationId xmlns:p14="http://schemas.microsoft.com/office/powerpoint/2010/main" val="2264287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We</a:t>
            </a:r>
            <a:r>
              <a:rPr lang="fr-FR" dirty="0"/>
              <a:t> </a:t>
            </a:r>
            <a:r>
              <a:rPr lang="fr-FR" dirty="0" err="1"/>
              <a:t>will</a:t>
            </a:r>
            <a:r>
              <a:rPr lang="fr-FR" dirty="0"/>
              <a:t> </a:t>
            </a:r>
            <a:r>
              <a:rPr lang="fr-FR" dirty="0" err="1"/>
              <a:t>be</a:t>
            </a:r>
            <a:r>
              <a:rPr lang="fr-FR" dirty="0"/>
              <a:t> </a:t>
            </a:r>
            <a:r>
              <a:rPr lang="fr-FR" dirty="0" err="1"/>
              <a:t>focusing</a:t>
            </a:r>
            <a:r>
              <a:rPr lang="fr-FR" dirty="0"/>
              <a:t> on 3 components </a:t>
            </a:r>
            <a:r>
              <a:rPr lang="fr-FR" dirty="0" err="1"/>
              <a:t>which</a:t>
            </a:r>
            <a:r>
              <a:rPr lang="fr-FR" dirty="0"/>
              <a:t> </a:t>
            </a:r>
            <a:r>
              <a:rPr lang="fr-FR" dirty="0" err="1"/>
              <a:t>will</a:t>
            </a:r>
            <a:r>
              <a:rPr lang="fr-FR" dirty="0"/>
              <a:t> </a:t>
            </a:r>
            <a:r>
              <a:rPr lang="fr-FR" dirty="0" err="1"/>
              <a:t>be</a:t>
            </a:r>
            <a:r>
              <a:rPr lang="fr-FR" dirty="0"/>
              <a:t> </a:t>
            </a:r>
            <a:r>
              <a:rPr lang="fr-FR" dirty="0" err="1"/>
              <a:t>exploited</a:t>
            </a:r>
            <a:r>
              <a:rPr lang="fr-FR" dirty="0"/>
              <a:t> in </a:t>
            </a:r>
            <a:r>
              <a:rPr lang="fr-FR" dirty="0" err="1"/>
              <a:t>this</a:t>
            </a:r>
            <a:r>
              <a:rPr lang="fr-FR" dirty="0"/>
              <a:t> </a:t>
            </a:r>
            <a:r>
              <a:rPr lang="fr-FR" dirty="0" err="1"/>
              <a:t>paper</a:t>
            </a:r>
            <a:endParaRPr lang="fr-FR" dirty="0"/>
          </a:p>
          <a:p>
            <a:r>
              <a:rPr lang="fr-FR" dirty="0"/>
              <a:t>First, </a:t>
            </a:r>
            <a:r>
              <a:rPr lang="fr-FR" dirty="0" err="1"/>
              <a:t>we</a:t>
            </a:r>
            <a:r>
              <a:rPr lang="fr-FR" dirty="0"/>
              <a:t> have the User Equipement </a:t>
            </a:r>
            <a:r>
              <a:rPr lang="fr-FR" dirty="0" err="1"/>
              <a:t>which</a:t>
            </a:r>
            <a:r>
              <a:rPr lang="fr-FR" dirty="0"/>
              <a:t> </a:t>
            </a:r>
            <a:r>
              <a:rPr lang="fr-FR" dirty="0" err="1"/>
              <a:t>is</a:t>
            </a:r>
            <a:r>
              <a:rPr lang="fr-FR" dirty="0"/>
              <a:t> </a:t>
            </a:r>
            <a:r>
              <a:rPr lang="fr-FR" dirty="0" err="1"/>
              <a:t>basically</a:t>
            </a:r>
            <a:r>
              <a:rPr lang="fr-FR" dirty="0"/>
              <a:t> the end </a:t>
            </a:r>
            <a:r>
              <a:rPr lang="fr-FR" dirty="0" err="1"/>
              <a:t>device</a:t>
            </a:r>
            <a:r>
              <a:rPr lang="fr-FR" dirty="0"/>
              <a:t> </a:t>
            </a:r>
            <a:r>
              <a:rPr lang="fr-FR" dirty="0" err="1"/>
              <a:t>providing</a:t>
            </a:r>
            <a:r>
              <a:rPr lang="fr-FR" dirty="0"/>
              <a:t> services to the user</a:t>
            </a:r>
          </a:p>
          <a:p>
            <a:r>
              <a:rPr lang="fr-FR" dirty="0" err="1"/>
              <a:t>Then</a:t>
            </a:r>
            <a:r>
              <a:rPr lang="fr-FR" dirty="0"/>
              <a:t> </a:t>
            </a:r>
            <a:r>
              <a:rPr lang="fr-FR" dirty="0" err="1"/>
              <a:t>we</a:t>
            </a:r>
            <a:r>
              <a:rPr lang="fr-FR" dirty="0"/>
              <a:t> have the </a:t>
            </a:r>
            <a:r>
              <a:rPr lang="fr-FR" dirty="0" err="1"/>
              <a:t>eNodeB</a:t>
            </a:r>
            <a:r>
              <a:rPr lang="fr-FR" dirty="0"/>
              <a:t> </a:t>
            </a:r>
            <a:r>
              <a:rPr lang="fr-FR" dirty="0" err="1"/>
              <a:t>which</a:t>
            </a:r>
            <a:r>
              <a:rPr lang="fr-FR" dirty="0"/>
              <a:t> </a:t>
            </a:r>
            <a:r>
              <a:rPr lang="fr-FR" dirty="0" err="1"/>
              <a:t>acts</a:t>
            </a:r>
            <a:r>
              <a:rPr lang="fr-FR" dirty="0"/>
              <a:t> like a base station and </a:t>
            </a:r>
            <a:r>
              <a:rPr lang="fr-FR" dirty="0" err="1"/>
              <a:t>performs</a:t>
            </a:r>
            <a:r>
              <a:rPr lang="fr-FR" dirty="0"/>
              <a:t> radio </a:t>
            </a:r>
            <a:r>
              <a:rPr lang="fr-FR" dirty="0" err="1"/>
              <a:t>resource</a:t>
            </a:r>
            <a:r>
              <a:rPr lang="fr-FR" dirty="0"/>
              <a:t> management, user data </a:t>
            </a:r>
            <a:r>
              <a:rPr lang="fr-FR" dirty="0" err="1"/>
              <a:t>encryption</a:t>
            </a:r>
            <a:r>
              <a:rPr lang="fr-FR" dirty="0"/>
              <a:t>, paging messages and </a:t>
            </a:r>
            <a:r>
              <a:rPr lang="fr-FR" dirty="0" err="1"/>
              <a:t>so</a:t>
            </a:r>
            <a:r>
              <a:rPr lang="fr-FR" dirty="0"/>
              <a:t> on</a:t>
            </a:r>
          </a:p>
          <a:p>
            <a:r>
              <a:rPr lang="fr-FR" dirty="0"/>
              <a:t>And </a:t>
            </a:r>
            <a:r>
              <a:rPr lang="fr-FR" dirty="0" err="1"/>
              <a:t>finally</a:t>
            </a:r>
            <a:r>
              <a:rPr lang="fr-FR" dirty="0"/>
              <a:t> </a:t>
            </a:r>
            <a:r>
              <a:rPr lang="fr-FR" dirty="0" err="1"/>
              <a:t>we</a:t>
            </a:r>
            <a:r>
              <a:rPr lang="fr-FR" dirty="0"/>
              <a:t> have Evolved </a:t>
            </a:r>
            <a:r>
              <a:rPr lang="fr-FR" dirty="0" err="1"/>
              <a:t>Packet</a:t>
            </a:r>
            <a:r>
              <a:rPr lang="fr-FR" dirty="0"/>
              <a:t> </a:t>
            </a:r>
            <a:r>
              <a:rPr lang="fr-FR" dirty="0" err="1"/>
              <a:t>Core</a:t>
            </a:r>
            <a:r>
              <a:rPr lang="fr-FR" dirty="0"/>
              <a:t> </a:t>
            </a:r>
            <a:r>
              <a:rPr lang="fr-FR" dirty="0" err="1"/>
              <a:t>which</a:t>
            </a:r>
            <a:r>
              <a:rPr lang="fr-FR" dirty="0"/>
              <a:t> </a:t>
            </a:r>
            <a:r>
              <a:rPr lang="fr-FR" dirty="0" err="1"/>
              <a:t>is</a:t>
            </a:r>
            <a:r>
              <a:rPr lang="fr-FR" dirty="0"/>
              <a:t> the </a:t>
            </a:r>
            <a:r>
              <a:rPr lang="fr-FR" dirty="0" err="1"/>
              <a:t>core</a:t>
            </a:r>
            <a:r>
              <a:rPr lang="fr-FR" dirty="0"/>
              <a:t> of the network and </a:t>
            </a:r>
            <a:r>
              <a:rPr lang="fr-FR" dirty="0" err="1"/>
              <a:t>is</a:t>
            </a:r>
            <a:r>
              <a:rPr lang="fr-FR" dirty="0"/>
              <a:t> </a:t>
            </a:r>
            <a:r>
              <a:rPr lang="fr-FR" dirty="0" err="1"/>
              <a:t>responsible</a:t>
            </a:r>
            <a:r>
              <a:rPr lang="fr-FR" dirty="0"/>
              <a:t> for </a:t>
            </a:r>
            <a:r>
              <a:rPr lang="fr-FR" dirty="0" err="1"/>
              <a:t>authentication</a:t>
            </a:r>
            <a:r>
              <a:rPr lang="fr-FR" dirty="0"/>
              <a:t>, </a:t>
            </a:r>
            <a:r>
              <a:rPr lang="fr-FR" dirty="0" err="1"/>
              <a:t>mobility</a:t>
            </a:r>
            <a:r>
              <a:rPr lang="fr-FR" dirty="0"/>
              <a:t> management and </a:t>
            </a:r>
            <a:r>
              <a:rPr lang="fr-FR" dirty="0" err="1"/>
              <a:t>forwarding</a:t>
            </a:r>
            <a:r>
              <a:rPr lang="fr-FR" dirty="0"/>
              <a:t> of user data</a:t>
            </a:r>
          </a:p>
          <a:p>
            <a:r>
              <a:rPr lang="fr-FR" dirty="0"/>
              <a:t>LTE stack </a:t>
            </a:r>
            <a:r>
              <a:rPr lang="fr-FR" dirty="0" err="1"/>
              <a:t>protocol</a:t>
            </a:r>
            <a:r>
              <a:rPr lang="fr-FR" dirty="0"/>
              <a:t> </a:t>
            </a:r>
            <a:r>
              <a:rPr lang="fr-FR" dirty="0" err="1"/>
              <a:t>is</a:t>
            </a:r>
            <a:r>
              <a:rPr lang="fr-FR" dirty="0"/>
              <a:t> </a:t>
            </a:r>
            <a:r>
              <a:rPr lang="fr-FR" dirty="0" err="1"/>
              <a:t>divided</a:t>
            </a:r>
            <a:r>
              <a:rPr lang="fr-FR" dirty="0"/>
              <a:t> </a:t>
            </a:r>
            <a:r>
              <a:rPr lang="fr-FR" dirty="0" err="1"/>
              <a:t>into</a:t>
            </a:r>
            <a:r>
              <a:rPr lang="fr-FR" dirty="0"/>
              <a:t> 3 </a:t>
            </a:r>
            <a:r>
              <a:rPr lang="fr-FR" dirty="0" err="1"/>
              <a:t>layers</a:t>
            </a:r>
            <a:r>
              <a:rPr lang="fr-FR" dirty="0"/>
              <a:t> to </a:t>
            </a:r>
            <a:r>
              <a:rPr lang="fr-FR" dirty="0" err="1"/>
              <a:t>make</a:t>
            </a:r>
            <a:r>
              <a:rPr lang="fr-FR" dirty="0"/>
              <a:t> </a:t>
            </a:r>
            <a:r>
              <a:rPr lang="fr-FR" dirty="0" err="1"/>
              <a:t>those</a:t>
            </a:r>
            <a:r>
              <a:rPr lang="fr-FR" dirty="0"/>
              <a:t> components run</a:t>
            </a:r>
          </a:p>
          <a:p>
            <a:endParaRPr lang="fr-FR" dirty="0"/>
          </a:p>
        </p:txBody>
      </p:sp>
      <p:sp>
        <p:nvSpPr>
          <p:cNvPr id="4" name="Espace réservé du numéro de diapositive 3"/>
          <p:cNvSpPr>
            <a:spLocks noGrp="1"/>
          </p:cNvSpPr>
          <p:nvPr>
            <p:ph type="sldNum" sz="quarter" idx="10"/>
          </p:nvPr>
        </p:nvSpPr>
        <p:spPr/>
        <p:txBody>
          <a:bodyPr/>
          <a:lstStyle/>
          <a:p>
            <a:fld id="{D7D5B281-0122-4E48-A0BF-73E5BFCDE4D3}" type="slidenum">
              <a:rPr lang="fr-FR" smtClean="0"/>
              <a:t>4</a:t>
            </a:fld>
            <a:endParaRPr lang="fr-FR"/>
          </a:p>
        </p:txBody>
      </p:sp>
    </p:spTree>
    <p:extLst>
      <p:ext uri="{BB962C8B-B14F-4D97-AF65-F5344CB8AC3E}">
        <p14:creationId xmlns:p14="http://schemas.microsoft.com/office/powerpoint/2010/main" val="4445577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10"/>
          </p:nvPr>
        </p:nvSpPr>
        <p:spPr/>
        <p:txBody>
          <a:bodyPr/>
          <a:lstStyle/>
          <a:p>
            <a:fld id="{D7D5B281-0122-4E48-A0BF-73E5BFCDE4D3}" type="slidenum">
              <a:rPr lang="fr-FR" smtClean="0"/>
              <a:t>40</a:t>
            </a:fld>
            <a:endParaRPr lang="fr-FR"/>
          </a:p>
        </p:txBody>
      </p:sp>
    </p:spTree>
    <p:extLst>
      <p:ext uri="{BB962C8B-B14F-4D97-AF65-F5344CB8AC3E}">
        <p14:creationId xmlns:p14="http://schemas.microsoft.com/office/powerpoint/2010/main" val="407529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First, </a:t>
            </a:r>
            <a:r>
              <a:rPr lang="fr-FR" dirty="0" err="1"/>
              <a:t>you</a:t>
            </a:r>
            <a:r>
              <a:rPr lang="fr-FR" dirty="0"/>
              <a:t> have first layer </a:t>
            </a:r>
            <a:r>
              <a:rPr lang="fr-FR" dirty="0" err="1"/>
              <a:t>which</a:t>
            </a:r>
            <a:r>
              <a:rPr lang="fr-FR" dirty="0"/>
              <a:t> </a:t>
            </a:r>
            <a:r>
              <a:rPr lang="fr-FR" dirty="0" err="1"/>
              <a:t>is</a:t>
            </a:r>
            <a:r>
              <a:rPr lang="fr-FR" dirty="0"/>
              <a:t> the </a:t>
            </a:r>
            <a:r>
              <a:rPr lang="fr-FR" dirty="0" err="1"/>
              <a:t>physical</a:t>
            </a:r>
            <a:r>
              <a:rPr lang="fr-FR" dirty="0"/>
              <a:t> layer </a:t>
            </a:r>
            <a:r>
              <a:rPr lang="fr-FR" dirty="0" err="1"/>
              <a:t>which</a:t>
            </a:r>
            <a:r>
              <a:rPr lang="fr-FR" dirty="0"/>
              <a:t> carries all information over the air interface.</a:t>
            </a:r>
          </a:p>
          <a:p>
            <a:r>
              <a:rPr lang="fr-FR" dirty="0" err="1"/>
              <a:t>Then</a:t>
            </a:r>
            <a:r>
              <a:rPr lang="fr-FR" dirty="0"/>
              <a:t>, </a:t>
            </a:r>
            <a:r>
              <a:rPr lang="fr-FR" dirty="0" err="1"/>
              <a:t>you</a:t>
            </a:r>
            <a:r>
              <a:rPr lang="fr-FR" dirty="0"/>
              <a:t> have the second layer </a:t>
            </a:r>
            <a:r>
              <a:rPr lang="fr-FR" dirty="0" err="1"/>
              <a:t>which</a:t>
            </a:r>
            <a:r>
              <a:rPr lang="fr-FR" dirty="0"/>
              <a:t> </a:t>
            </a:r>
            <a:r>
              <a:rPr lang="fr-FR" dirty="0" err="1"/>
              <a:t>is</a:t>
            </a:r>
            <a:r>
              <a:rPr lang="fr-FR" dirty="0"/>
              <a:t> the data </a:t>
            </a:r>
            <a:r>
              <a:rPr lang="fr-FR" dirty="0" err="1"/>
              <a:t>link</a:t>
            </a:r>
            <a:r>
              <a:rPr lang="fr-FR" dirty="0"/>
              <a:t> layer. It </a:t>
            </a:r>
            <a:r>
              <a:rPr lang="fr-FR" dirty="0" err="1"/>
              <a:t>will</a:t>
            </a:r>
            <a:r>
              <a:rPr lang="fr-FR" dirty="0"/>
              <a:t> </a:t>
            </a:r>
            <a:r>
              <a:rPr lang="fr-FR" dirty="0" err="1"/>
              <a:t>extends</a:t>
            </a:r>
            <a:r>
              <a:rPr lang="fr-FR" dirty="0"/>
              <a:t> the </a:t>
            </a:r>
            <a:r>
              <a:rPr lang="fr-FR" dirty="0" err="1"/>
              <a:t>physical</a:t>
            </a:r>
            <a:r>
              <a:rPr lang="fr-FR" dirty="0"/>
              <a:t> layer and </a:t>
            </a:r>
            <a:r>
              <a:rPr lang="fr-FR" dirty="0" err="1"/>
              <a:t>provides</a:t>
            </a:r>
            <a:r>
              <a:rPr lang="fr-FR" dirty="0"/>
              <a:t> </a:t>
            </a:r>
            <a:r>
              <a:rPr lang="fr-FR" dirty="0" err="1"/>
              <a:t>mechanisms</a:t>
            </a:r>
            <a:r>
              <a:rPr lang="fr-FR" dirty="0"/>
              <a:t> for </a:t>
            </a:r>
            <a:r>
              <a:rPr lang="fr-FR" dirty="0" err="1"/>
              <a:t>reliability</a:t>
            </a:r>
            <a:r>
              <a:rPr lang="fr-FR" dirty="0"/>
              <a:t>, </a:t>
            </a:r>
            <a:r>
              <a:rPr lang="fr-FR" dirty="0" err="1"/>
              <a:t>security</a:t>
            </a:r>
            <a:r>
              <a:rPr lang="fr-FR" dirty="0"/>
              <a:t> and </a:t>
            </a:r>
            <a:r>
              <a:rPr lang="fr-FR" dirty="0" err="1"/>
              <a:t>integrity</a:t>
            </a:r>
            <a:endParaRPr lang="fr-FR" dirty="0"/>
          </a:p>
          <a:p>
            <a:r>
              <a:rPr lang="fr-FR" dirty="0" err="1"/>
              <a:t>Finally</a:t>
            </a:r>
            <a:r>
              <a:rPr lang="fr-FR" dirty="0"/>
              <a:t> </a:t>
            </a:r>
            <a:r>
              <a:rPr lang="fr-FR" dirty="0" err="1"/>
              <a:t>you</a:t>
            </a:r>
            <a:r>
              <a:rPr lang="fr-FR" dirty="0"/>
              <a:t> have the </a:t>
            </a:r>
            <a:r>
              <a:rPr lang="fr-FR" dirty="0" err="1"/>
              <a:t>third</a:t>
            </a:r>
            <a:r>
              <a:rPr lang="fr-FR" dirty="0"/>
              <a:t> layer, </a:t>
            </a:r>
            <a:r>
              <a:rPr lang="fr-FR" dirty="0" err="1"/>
              <a:t>which</a:t>
            </a:r>
            <a:r>
              <a:rPr lang="fr-FR" dirty="0"/>
              <a:t> </a:t>
            </a:r>
            <a:r>
              <a:rPr lang="fr-FR" dirty="0" err="1"/>
              <a:t>will</a:t>
            </a:r>
            <a:r>
              <a:rPr lang="fr-FR" dirty="0"/>
              <a:t> </a:t>
            </a:r>
            <a:r>
              <a:rPr lang="fr-FR" dirty="0" err="1"/>
              <a:t>handle</a:t>
            </a:r>
            <a:r>
              <a:rPr lang="fr-FR" dirty="0"/>
              <a:t> </a:t>
            </a:r>
            <a:r>
              <a:rPr lang="fr-FR" dirty="0" err="1"/>
              <a:t>interconnection</a:t>
            </a:r>
            <a:r>
              <a:rPr lang="fr-FR" dirty="0"/>
              <a:t> of </a:t>
            </a:r>
            <a:r>
              <a:rPr lang="fr-FR" dirty="0" err="1"/>
              <a:t>nodes</a:t>
            </a:r>
            <a:r>
              <a:rPr lang="fr-FR" dirty="0"/>
              <a:t> </a:t>
            </a:r>
            <a:r>
              <a:rPr lang="fr-FR" dirty="0" err="1"/>
              <a:t>within</a:t>
            </a:r>
            <a:r>
              <a:rPr lang="fr-FR" dirty="0"/>
              <a:t> the network </a:t>
            </a:r>
            <a:r>
              <a:rPr lang="fr-FR" dirty="0" err="1"/>
              <a:t>allowing</a:t>
            </a:r>
            <a:r>
              <a:rPr lang="fr-FR" dirty="0"/>
              <a:t> UE </a:t>
            </a:r>
            <a:r>
              <a:rPr lang="fr-FR" dirty="0" err="1"/>
              <a:t>mobility</a:t>
            </a:r>
            <a:endParaRPr lang="fr-FR" dirty="0"/>
          </a:p>
        </p:txBody>
      </p:sp>
      <p:sp>
        <p:nvSpPr>
          <p:cNvPr id="4" name="Espace réservé du numéro de diapositive 3"/>
          <p:cNvSpPr>
            <a:spLocks noGrp="1"/>
          </p:cNvSpPr>
          <p:nvPr>
            <p:ph type="sldNum" sz="quarter" idx="10"/>
          </p:nvPr>
        </p:nvSpPr>
        <p:spPr/>
        <p:txBody>
          <a:bodyPr/>
          <a:lstStyle/>
          <a:p>
            <a:fld id="{D7D5B281-0122-4E48-A0BF-73E5BFCDE4D3}" type="slidenum">
              <a:rPr lang="fr-FR" smtClean="0"/>
              <a:t>5</a:t>
            </a:fld>
            <a:endParaRPr lang="fr-FR"/>
          </a:p>
        </p:txBody>
      </p:sp>
    </p:spTree>
    <p:extLst>
      <p:ext uri="{BB962C8B-B14F-4D97-AF65-F5344CB8AC3E}">
        <p14:creationId xmlns:p14="http://schemas.microsoft.com/office/powerpoint/2010/main" val="401741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 </a:t>
            </a:r>
            <a:r>
              <a:rPr lang="fr-FR" dirty="0" err="1"/>
              <a:t>previous</a:t>
            </a:r>
            <a:r>
              <a:rPr lang="fr-FR" dirty="0"/>
              <a:t> </a:t>
            </a:r>
            <a:r>
              <a:rPr lang="fr-FR" dirty="0" err="1"/>
              <a:t>work</a:t>
            </a:r>
            <a:r>
              <a:rPr lang="fr-FR" dirty="0"/>
              <a:t> </a:t>
            </a:r>
            <a:r>
              <a:rPr lang="fr-FR" dirty="0" err="1"/>
              <a:t>focused</a:t>
            </a:r>
            <a:r>
              <a:rPr lang="fr-FR" dirty="0"/>
              <a:t> on Layer 1 and Layer 3 of the LTE stack </a:t>
            </a:r>
            <a:r>
              <a:rPr lang="fr-FR" dirty="0" err="1"/>
              <a:t>protocol</a:t>
            </a:r>
            <a:r>
              <a:rPr lang="fr-FR" dirty="0"/>
              <a:t>.</a:t>
            </a:r>
          </a:p>
          <a:p>
            <a:r>
              <a:rPr lang="fr-FR" dirty="0"/>
              <a:t>On the </a:t>
            </a:r>
            <a:r>
              <a:rPr lang="fr-FR" dirty="0" err="1"/>
              <a:t>physical</a:t>
            </a:r>
            <a:r>
              <a:rPr lang="fr-FR" dirty="0"/>
              <a:t> layer, </a:t>
            </a:r>
            <a:r>
              <a:rPr lang="fr-FR" dirty="0" err="1"/>
              <a:t>jamming</a:t>
            </a:r>
            <a:r>
              <a:rPr lang="fr-FR" dirty="0"/>
              <a:t> </a:t>
            </a:r>
            <a:r>
              <a:rPr lang="fr-FR" dirty="0" err="1"/>
              <a:t>attacks</a:t>
            </a:r>
            <a:r>
              <a:rPr lang="fr-FR" dirty="0"/>
              <a:t> </a:t>
            </a:r>
            <a:r>
              <a:rPr lang="fr-FR" dirty="0" err="1"/>
              <a:t>were</a:t>
            </a:r>
            <a:r>
              <a:rPr lang="fr-FR" dirty="0"/>
              <a:t> </a:t>
            </a:r>
            <a:r>
              <a:rPr lang="fr-FR" dirty="0" err="1"/>
              <a:t>successful</a:t>
            </a:r>
            <a:endParaRPr lang="fr-FR" dirty="0"/>
          </a:p>
          <a:p>
            <a:r>
              <a:rPr lang="fr-FR" dirty="0" err="1"/>
              <a:t>Jammers</a:t>
            </a:r>
            <a:r>
              <a:rPr lang="fr-FR" dirty="0"/>
              <a:t> are </a:t>
            </a:r>
            <a:r>
              <a:rPr lang="fr-FR" dirty="0" err="1"/>
              <a:t>devices</a:t>
            </a:r>
            <a:r>
              <a:rPr lang="fr-FR" dirty="0"/>
              <a:t> </a:t>
            </a:r>
            <a:r>
              <a:rPr lang="fr-FR" dirty="0" err="1"/>
              <a:t>that</a:t>
            </a:r>
            <a:r>
              <a:rPr lang="fr-FR" dirty="0"/>
              <a:t> blocks or </a:t>
            </a:r>
            <a:r>
              <a:rPr lang="fr-FR" dirty="0" err="1"/>
              <a:t>interferes</a:t>
            </a:r>
            <a:r>
              <a:rPr lang="fr-FR" dirty="0"/>
              <a:t> </a:t>
            </a:r>
            <a:r>
              <a:rPr lang="fr-FR" dirty="0" err="1"/>
              <a:t>with</a:t>
            </a:r>
            <a:r>
              <a:rPr lang="fr-FR" dirty="0"/>
              <a:t> </a:t>
            </a:r>
            <a:r>
              <a:rPr lang="en-US" noProof="0" dirty="0"/>
              <a:t>authorized</a:t>
            </a:r>
            <a:r>
              <a:rPr lang="fr-FR" dirty="0"/>
              <a:t> communications. </a:t>
            </a:r>
            <a:r>
              <a:rPr lang="fr-FR" dirty="0" err="1"/>
              <a:t>Basically</a:t>
            </a:r>
            <a:r>
              <a:rPr lang="fr-FR" dirty="0"/>
              <a:t>, </a:t>
            </a:r>
            <a:r>
              <a:rPr lang="fr-FR" dirty="0" err="1"/>
              <a:t>it</a:t>
            </a:r>
            <a:r>
              <a:rPr lang="fr-FR" dirty="0"/>
              <a:t> </a:t>
            </a:r>
            <a:r>
              <a:rPr lang="fr-FR" dirty="0" err="1"/>
              <a:t>will</a:t>
            </a:r>
            <a:r>
              <a:rPr lang="fr-FR" dirty="0"/>
              <a:t> transmit on the </a:t>
            </a:r>
            <a:r>
              <a:rPr lang="fr-FR" dirty="0" err="1"/>
              <a:t>same</a:t>
            </a:r>
            <a:r>
              <a:rPr lang="fr-FR" dirty="0"/>
              <a:t> radio </a:t>
            </a:r>
            <a:r>
              <a:rPr lang="fr-FR" dirty="0" err="1"/>
              <a:t>frequencies</a:t>
            </a:r>
            <a:r>
              <a:rPr lang="fr-FR" dirty="0"/>
              <a:t> as the </a:t>
            </a:r>
            <a:r>
              <a:rPr lang="fr-FR" dirty="0" err="1"/>
              <a:t>cell</a:t>
            </a:r>
            <a:r>
              <a:rPr lang="fr-FR" dirty="0"/>
              <a:t> phone, </a:t>
            </a:r>
            <a:r>
              <a:rPr lang="fr-FR" dirty="0" err="1"/>
              <a:t>disrupting</a:t>
            </a:r>
            <a:r>
              <a:rPr lang="fr-FR" dirty="0"/>
              <a:t> the communication </a:t>
            </a:r>
            <a:r>
              <a:rPr lang="fr-FR" dirty="0" err="1"/>
              <a:t>between</a:t>
            </a:r>
            <a:r>
              <a:rPr lang="fr-FR" dirty="0"/>
              <a:t> the phone and the base station. The </a:t>
            </a:r>
            <a:r>
              <a:rPr lang="fr-FR" dirty="0" err="1"/>
              <a:t>jammer</a:t>
            </a:r>
            <a:r>
              <a:rPr lang="fr-FR" dirty="0"/>
              <a:t> </a:t>
            </a:r>
            <a:r>
              <a:rPr lang="fr-FR" dirty="0" err="1"/>
              <a:t>denies</a:t>
            </a:r>
            <a:r>
              <a:rPr lang="fr-FR" dirty="0"/>
              <a:t> service to the </a:t>
            </a:r>
            <a:r>
              <a:rPr lang="fr-FR" dirty="0" err="1"/>
              <a:t>cellphone</a:t>
            </a:r>
            <a:r>
              <a:rPr lang="fr-FR" dirty="0"/>
              <a:t> user </a:t>
            </a:r>
            <a:r>
              <a:rPr lang="fr-FR" dirty="0" err="1"/>
              <a:t>within</a:t>
            </a:r>
            <a:r>
              <a:rPr lang="fr-FR" dirty="0"/>
              <a:t> </a:t>
            </a:r>
            <a:r>
              <a:rPr lang="fr-FR" dirty="0" err="1"/>
              <a:t>its</a:t>
            </a:r>
            <a:r>
              <a:rPr lang="fr-FR" dirty="0"/>
              <a:t> range.</a:t>
            </a:r>
          </a:p>
        </p:txBody>
      </p:sp>
      <p:sp>
        <p:nvSpPr>
          <p:cNvPr id="4" name="Espace réservé du numéro de diapositive 3"/>
          <p:cNvSpPr>
            <a:spLocks noGrp="1"/>
          </p:cNvSpPr>
          <p:nvPr>
            <p:ph type="sldNum" sz="quarter" idx="10"/>
          </p:nvPr>
        </p:nvSpPr>
        <p:spPr/>
        <p:txBody>
          <a:bodyPr/>
          <a:lstStyle/>
          <a:p>
            <a:fld id="{D7D5B281-0122-4E48-A0BF-73E5BFCDE4D3}" type="slidenum">
              <a:rPr lang="fr-FR" smtClean="0"/>
              <a:t>6</a:t>
            </a:fld>
            <a:endParaRPr lang="fr-FR"/>
          </a:p>
        </p:txBody>
      </p:sp>
    </p:spTree>
    <p:extLst>
      <p:ext uri="{BB962C8B-B14F-4D97-AF65-F5344CB8AC3E}">
        <p14:creationId xmlns:p14="http://schemas.microsoft.com/office/powerpoint/2010/main" val="523312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On the network layer, </a:t>
            </a:r>
            <a:r>
              <a:rPr lang="fr-FR" dirty="0" err="1"/>
              <a:t>previous</a:t>
            </a:r>
            <a:r>
              <a:rPr lang="fr-FR" dirty="0"/>
              <a:t> </a:t>
            </a:r>
            <a:r>
              <a:rPr lang="fr-FR" dirty="0" err="1"/>
              <a:t>work</a:t>
            </a:r>
            <a:r>
              <a:rPr lang="fr-FR" dirty="0"/>
              <a:t> </a:t>
            </a:r>
            <a:r>
              <a:rPr lang="fr-FR" dirty="0" err="1"/>
              <a:t>proved</a:t>
            </a:r>
            <a:r>
              <a:rPr lang="fr-FR" dirty="0"/>
              <a:t> </a:t>
            </a:r>
            <a:r>
              <a:rPr lang="fr-FR" dirty="0" err="1"/>
              <a:t>that</a:t>
            </a:r>
            <a:r>
              <a:rPr lang="fr-FR" dirty="0"/>
              <a:t> an </a:t>
            </a:r>
            <a:r>
              <a:rPr lang="fr-FR" dirty="0" err="1"/>
              <a:t>attacker</a:t>
            </a:r>
            <a:r>
              <a:rPr lang="fr-FR" dirty="0"/>
              <a:t> </a:t>
            </a:r>
            <a:r>
              <a:rPr lang="fr-FR" dirty="0" err="1"/>
              <a:t>could</a:t>
            </a:r>
            <a:r>
              <a:rPr lang="fr-FR" dirty="0"/>
              <a:t> </a:t>
            </a:r>
            <a:r>
              <a:rPr lang="fr-FR" dirty="0" err="1"/>
              <a:t>locate</a:t>
            </a:r>
            <a:r>
              <a:rPr lang="fr-FR" dirty="0"/>
              <a:t> a user or </a:t>
            </a:r>
            <a:r>
              <a:rPr lang="fr-FR" dirty="0" err="1"/>
              <a:t>deny</a:t>
            </a:r>
            <a:r>
              <a:rPr lang="fr-FR" dirty="0"/>
              <a:t> </a:t>
            </a:r>
            <a:r>
              <a:rPr lang="fr-FR" dirty="0" err="1"/>
              <a:t>access</a:t>
            </a:r>
            <a:r>
              <a:rPr lang="fr-FR" dirty="0"/>
              <a:t> to the network</a:t>
            </a:r>
          </a:p>
          <a:p>
            <a:r>
              <a:rPr lang="fr-FR" dirty="0" err="1"/>
              <a:t>Localization</a:t>
            </a:r>
            <a:r>
              <a:rPr lang="fr-FR" dirty="0"/>
              <a:t> </a:t>
            </a:r>
            <a:r>
              <a:rPr lang="fr-FR" dirty="0" err="1"/>
              <a:t>used</a:t>
            </a:r>
            <a:r>
              <a:rPr lang="fr-FR" dirty="0"/>
              <a:t> the C-RNTI identifier to follow the user. C-RNTI </a:t>
            </a:r>
            <a:r>
              <a:rPr lang="fr-FR" dirty="0" err="1"/>
              <a:t>is</a:t>
            </a:r>
            <a:r>
              <a:rPr lang="fr-FR" dirty="0"/>
              <a:t> a </a:t>
            </a:r>
            <a:r>
              <a:rPr lang="fr-FR" dirty="0" err="1"/>
              <a:t>physical</a:t>
            </a:r>
            <a:r>
              <a:rPr lang="fr-FR" dirty="0"/>
              <a:t> layer identifier unique per </a:t>
            </a:r>
            <a:r>
              <a:rPr lang="fr-FR" dirty="0" err="1"/>
              <a:t>device</a:t>
            </a:r>
            <a:r>
              <a:rPr lang="fr-FR" dirty="0"/>
              <a:t> </a:t>
            </a:r>
            <a:r>
              <a:rPr lang="fr-FR" dirty="0" err="1"/>
              <a:t>within</a:t>
            </a:r>
            <a:r>
              <a:rPr lang="fr-FR" dirty="0"/>
              <a:t> a </a:t>
            </a:r>
            <a:r>
              <a:rPr lang="fr-FR" dirty="0" err="1"/>
              <a:t>given</a:t>
            </a:r>
            <a:r>
              <a:rPr lang="fr-FR" dirty="0"/>
              <a:t> </a:t>
            </a:r>
            <a:r>
              <a:rPr lang="fr-FR" dirty="0" err="1"/>
              <a:t>cell</a:t>
            </a:r>
            <a:r>
              <a:rPr lang="fr-FR" dirty="0"/>
              <a:t>. As the C-RNTI </a:t>
            </a:r>
            <a:r>
              <a:rPr lang="fr-FR" dirty="0" err="1"/>
              <a:t>is</a:t>
            </a:r>
            <a:r>
              <a:rPr lang="fr-FR" dirty="0"/>
              <a:t> </a:t>
            </a:r>
            <a:r>
              <a:rPr lang="fr-FR" dirty="0" err="1"/>
              <a:t>included</a:t>
            </a:r>
            <a:r>
              <a:rPr lang="fr-FR" dirty="0"/>
              <a:t> in the header of </a:t>
            </a:r>
            <a:r>
              <a:rPr lang="fr-FR" dirty="0" err="1"/>
              <a:t>every</a:t>
            </a:r>
            <a:r>
              <a:rPr lang="fr-FR" dirty="0"/>
              <a:t> single </a:t>
            </a:r>
            <a:r>
              <a:rPr lang="fr-FR" dirty="0" err="1"/>
              <a:t>packet</a:t>
            </a:r>
            <a:r>
              <a:rPr lang="fr-FR" dirty="0"/>
              <a:t>. As </a:t>
            </a:r>
            <a:r>
              <a:rPr lang="fr-FR" dirty="0" err="1"/>
              <a:t>physical</a:t>
            </a:r>
            <a:r>
              <a:rPr lang="fr-FR" dirty="0"/>
              <a:t> layer </a:t>
            </a:r>
            <a:r>
              <a:rPr lang="fr-FR" dirty="0" err="1"/>
              <a:t>doesn’t</a:t>
            </a:r>
            <a:r>
              <a:rPr lang="fr-FR" dirty="0"/>
              <a:t> </a:t>
            </a:r>
            <a:r>
              <a:rPr lang="fr-FR" dirty="0" err="1"/>
              <a:t>provide</a:t>
            </a:r>
            <a:r>
              <a:rPr lang="fr-FR" dirty="0"/>
              <a:t> </a:t>
            </a:r>
            <a:r>
              <a:rPr lang="fr-FR" dirty="0" err="1"/>
              <a:t>any</a:t>
            </a:r>
            <a:r>
              <a:rPr lang="fr-FR" dirty="0"/>
              <a:t> </a:t>
            </a:r>
            <a:r>
              <a:rPr lang="fr-FR" dirty="0" err="1"/>
              <a:t>encryption</a:t>
            </a:r>
            <a:r>
              <a:rPr lang="fr-FR" dirty="0"/>
              <a:t>. </a:t>
            </a:r>
            <a:r>
              <a:rPr lang="fr-FR" dirty="0" err="1"/>
              <a:t>Then</a:t>
            </a:r>
            <a:r>
              <a:rPr lang="fr-FR" dirty="0"/>
              <a:t> </a:t>
            </a:r>
            <a:r>
              <a:rPr lang="fr-FR" dirty="0" err="1"/>
              <a:t>they</a:t>
            </a:r>
            <a:r>
              <a:rPr lang="fr-FR" dirty="0"/>
              <a:t> </a:t>
            </a:r>
            <a:r>
              <a:rPr lang="fr-FR" dirty="0" err="1"/>
              <a:t>would</a:t>
            </a:r>
            <a:r>
              <a:rPr lang="fr-FR" dirty="0"/>
              <a:t> </a:t>
            </a:r>
            <a:r>
              <a:rPr lang="fr-FR" dirty="0" err="1"/>
              <a:t>just</a:t>
            </a:r>
            <a:r>
              <a:rPr lang="fr-FR" dirty="0"/>
              <a:t> </a:t>
            </a:r>
            <a:r>
              <a:rPr lang="fr-FR" dirty="0" err="1"/>
              <a:t>map</a:t>
            </a:r>
            <a:r>
              <a:rPr lang="fr-FR" dirty="0"/>
              <a:t> the TMSI or the phone </a:t>
            </a:r>
            <a:r>
              <a:rPr lang="fr-FR" dirty="0" err="1"/>
              <a:t>number</a:t>
            </a:r>
            <a:r>
              <a:rPr lang="fr-FR" dirty="0"/>
              <a:t> to the C-RNTI.</a:t>
            </a:r>
          </a:p>
          <a:p>
            <a:r>
              <a:rPr lang="fr-FR" dirty="0"/>
              <a:t>As for </a:t>
            </a:r>
            <a:r>
              <a:rPr lang="fr-FR" dirty="0" err="1"/>
              <a:t>denial</a:t>
            </a:r>
            <a:r>
              <a:rPr lang="fr-FR" dirty="0"/>
              <a:t> of </a:t>
            </a:r>
            <a:r>
              <a:rPr lang="fr-FR" dirty="0" err="1"/>
              <a:t>access</a:t>
            </a:r>
            <a:r>
              <a:rPr lang="fr-FR" dirty="0"/>
              <a:t> </a:t>
            </a:r>
            <a:r>
              <a:rPr lang="fr-FR" dirty="0" err="1"/>
              <a:t>attack</a:t>
            </a:r>
            <a:r>
              <a:rPr lang="fr-FR" dirty="0"/>
              <a:t>, 2 of </a:t>
            </a:r>
            <a:r>
              <a:rPr lang="fr-FR" dirty="0" err="1"/>
              <a:t>them</a:t>
            </a:r>
            <a:r>
              <a:rPr lang="fr-FR" dirty="0"/>
              <a:t> </a:t>
            </a:r>
            <a:r>
              <a:rPr lang="fr-FR" dirty="0" err="1"/>
              <a:t>used</a:t>
            </a:r>
            <a:r>
              <a:rPr lang="fr-FR" dirty="0"/>
              <a:t> a rogue </a:t>
            </a:r>
            <a:r>
              <a:rPr lang="fr-FR" dirty="0" err="1"/>
              <a:t>eNodeB</a:t>
            </a:r>
            <a:r>
              <a:rPr lang="fr-FR" dirty="0"/>
              <a:t> or </a:t>
            </a:r>
            <a:r>
              <a:rPr lang="fr-FR" dirty="0" err="1"/>
              <a:t>they</a:t>
            </a:r>
            <a:r>
              <a:rPr lang="fr-FR" dirty="0"/>
              <a:t> </a:t>
            </a:r>
            <a:r>
              <a:rPr lang="fr-FR" dirty="0" err="1"/>
              <a:t>would</a:t>
            </a:r>
            <a:r>
              <a:rPr lang="fr-FR" dirty="0"/>
              <a:t> downgrade the UE to GSM </a:t>
            </a:r>
            <a:r>
              <a:rPr lang="fr-FR" dirty="0" err="1"/>
              <a:t>which</a:t>
            </a:r>
            <a:r>
              <a:rPr lang="fr-FR" dirty="0"/>
              <a:t> </a:t>
            </a:r>
            <a:r>
              <a:rPr lang="fr-FR" dirty="0" err="1"/>
              <a:t>is</a:t>
            </a:r>
            <a:r>
              <a:rPr lang="fr-FR" dirty="0"/>
              <a:t> </a:t>
            </a:r>
            <a:r>
              <a:rPr lang="fr-FR" dirty="0" err="1"/>
              <a:t>known</a:t>
            </a:r>
            <a:r>
              <a:rPr lang="fr-FR" dirty="0"/>
              <a:t> to </a:t>
            </a:r>
            <a:r>
              <a:rPr lang="fr-FR" dirty="0" err="1"/>
              <a:t>be</a:t>
            </a:r>
            <a:r>
              <a:rPr lang="fr-FR" dirty="0"/>
              <a:t> </a:t>
            </a:r>
            <a:r>
              <a:rPr lang="fr-FR" dirty="0" err="1"/>
              <a:t>also</a:t>
            </a:r>
            <a:r>
              <a:rPr lang="fr-FR" dirty="0"/>
              <a:t> </a:t>
            </a:r>
            <a:r>
              <a:rPr lang="fr-FR" dirty="0" err="1"/>
              <a:t>vulnerable</a:t>
            </a:r>
            <a:endParaRPr lang="fr-FR" dirty="0"/>
          </a:p>
          <a:p>
            <a:r>
              <a:rPr lang="fr-FR" dirty="0"/>
              <a:t>(figure) But </a:t>
            </a:r>
            <a:r>
              <a:rPr lang="fr-FR" dirty="0" err="1"/>
              <a:t>what</a:t>
            </a:r>
            <a:r>
              <a:rPr lang="fr-FR" dirty="0"/>
              <a:t> about layer 2?</a:t>
            </a:r>
          </a:p>
          <a:p>
            <a:r>
              <a:rPr lang="fr-FR" dirty="0"/>
              <a:t>Let me </a:t>
            </a:r>
            <a:r>
              <a:rPr lang="fr-FR" dirty="0" err="1"/>
              <a:t>give</a:t>
            </a:r>
            <a:r>
              <a:rPr lang="fr-FR" dirty="0"/>
              <a:t> </a:t>
            </a:r>
            <a:r>
              <a:rPr lang="fr-FR" dirty="0" err="1"/>
              <a:t>you</a:t>
            </a:r>
            <a:r>
              <a:rPr lang="fr-FR" dirty="0"/>
              <a:t> a brief </a:t>
            </a:r>
            <a:r>
              <a:rPr lang="fr-FR" dirty="0" err="1"/>
              <a:t>overview</a:t>
            </a:r>
            <a:r>
              <a:rPr lang="fr-FR" dirty="0"/>
              <a:t> of the layer 2 for </a:t>
            </a:r>
            <a:r>
              <a:rPr lang="fr-FR" dirty="0" err="1"/>
              <a:t>you</a:t>
            </a:r>
            <a:r>
              <a:rPr lang="fr-FR" dirty="0"/>
              <a:t> to </a:t>
            </a:r>
            <a:r>
              <a:rPr lang="fr-FR" dirty="0" err="1"/>
              <a:t>understand</a:t>
            </a:r>
            <a:r>
              <a:rPr lang="fr-FR" dirty="0"/>
              <a:t> how </a:t>
            </a:r>
            <a:r>
              <a:rPr lang="fr-FR" dirty="0" err="1"/>
              <a:t>they</a:t>
            </a:r>
            <a:r>
              <a:rPr lang="fr-FR" dirty="0"/>
              <a:t> </a:t>
            </a:r>
            <a:r>
              <a:rPr lang="fr-FR" dirty="0" err="1"/>
              <a:t>took</a:t>
            </a:r>
            <a:r>
              <a:rPr lang="fr-FR" dirty="0"/>
              <a:t> </a:t>
            </a:r>
            <a:r>
              <a:rPr lang="fr-FR" dirty="0" err="1"/>
              <a:t>advantage</a:t>
            </a:r>
            <a:r>
              <a:rPr lang="fr-FR" dirty="0"/>
              <a:t> of </a:t>
            </a:r>
            <a:r>
              <a:rPr lang="fr-FR" dirty="0" err="1"/>
              <a:t>it</a:t>
            </a:r>
            <a:r>
              <a:rPr lang="fr-FR" dirty="0"/>
              <a:t> to </a:t>
            </a:r>
            <a:r>
              <a:rPr lang="fr-FR" dirty="0" err="1"/>
              <a:t>perform</a:t>
            </a:r>
            <a:r>
              <a:rPr lang="fr-FR" dirty="0"/>
              <a:t> </a:t>
            </a:r>
            <a:r>
              <a:rPr lang="fr-FR" dirty="0" err="1"/>
              <a:t>their</a:t>
            </a:r>
            <a:r>
              <a:rPr lang="fr-FR" dirty="0"/>
              <a:t> </a:t>
            </a:r>
            <a:r>
              <a:rPr lang="fr-FR" dirty="0" err="1"/>
              <a:t>attacks</a:t>
            </a:r>
            <a:endParaRPr lang="en-GB" dirty="0"/>
          </a:p>
        </p:txBody>
      </p:sp>
      <p:sp>
        <p:nvSpPr>
          <p:cNvPr id="4" name="Espace réservé du numéro de diapositive 3"/>
          <p:cNvSpPr>
            <a:spLocks noGrp="1"/>
          </p:cNvSpPr>
          <p:nvPr>
            <p:ph type="sldNum" sz="quarter" idx="10"/>
          </p:nvPr>
        </p:nvSpPr>
        <p:spPr/>
        <p:txBody>
          <a:bodyPr/>
          <a:lstStyle/>
          <a:p>
            <a:fld id="{D7D5B281-0122-4E48-A0BF-73E5BFCDE4D3}" type="slidenum">
              <a:rPr lang="fr-FR" smtClean="0"/>
              <a:t>7</a:t>
            </a:fld>
            <a:endParaRPr lang="fr-FR"/>
          </a:p>
        </p:txBody>
      </p:sp>
    </p:spTree>
    <p:extLst>
      <p:ext uri="{BB962C8B-B14F-4D97-AF65-F5344CB8AC3E}">
        <p14:creationId xmlns:p14="http://schemas.microsoft.com/office/powerpoint/2010/main" val="1971557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From</a:t>
            </a:r>
            <a:r>
              <a:rPr lang="fr-FR" dirty="0"/>
              <a:t> </a:t>
            </a:r>
            <a:r>
              <a:rPr lang="fr-FR" dirty="0" err="1"/>
              <a:t>bottom</a:t>
            </a:r>
            <a:r>
              <a:rPr lang="fr-FR" dirty="0"/>
              <a:t> to top, </a:t>
            </a:r>
            <a:r>
              <a:rPr lang="fr-FR" dirty="0" err="1"/>
              <a:t>you</a:t>
            </a:r>
            <a:r>
              <a:rPr lang="fr-FR" dirty="0"/>
              <a:t> first have the MAC layer or Medium </a:t>
            </a:r>
            <a:r>
              <a:rPr lang="fr-FR" dirty="0" err="1"/>
              <a:t>Accesss</a:t>
            </a:r>
            <a:r>
              <a:rPr lang="fr-FR" dirty="0"/>
              <a:t> Control: </a:t>
            </a:r>
            <a:r>
              <a:rPr lang="fr-FR" dirty="0" err="1"/>
              <a:t>it</a:t>
            </a:r>
            <a:r>
              <a:rPr lang="fr-FR" dirty="0"/>
              <a:t> manages the </a:t>
            </a:r>
            <a:r>
              <a:rPr lang="fr-FR" dirty="0" err="1"/>
              <a:t>access</a:t>
            </a:r>
            <a:r>
              <a:rPr lang="fr-FR" dirty="0"/>
              <a:t> to the radio ressources of LTE network </a:t>
            </a:r>
          </a:p>
          <a:p>
            <a:r>
              <a:rPr lang="fr-FR" dirty="0" err="1"/>
              <a:t>Basically</a:t>
            </a:r>
            <a:r>
              <a:rPr lang="fr-FR" dirty="0"/>
              <a:t>, </a:t>
            </a:r>
            <a:r>
              <a:rPr lang="fr-FR" dirty="0" err="1"/>
              <a:t>your</a:t>
            </a:r>
            <a:r>
              <a:rPr lang="fr-FR" dirty="0"/>
              <a:t> phone </a:t>
            </a:r>
            <a:r>
              <a:rPr lang="fr-FR" dirty="0" err="1"/>
              <a:t>needs</a:t>
            </a:r>
            <a:r>
              <a:rPr lang="fr-FR" dirty="0"/>
              <a:t> to </a:t>
            </a:r>
            <a:r>
              <a:rPr lang="fr-FR" dirty="0" err="1"/>
              <a:t>be</a:t>
            </a:r>
            <a:r>
              <a:rPr lang="fr-FR" dirty="0"/>
              <a:t> </a:t>
            </a:r>
            <a:r>
              <a:rPr lang="fr-FR" dirty="0" err="1"/>
              <a:t>distinguishable</a:t>
            </a:r>
            <a:r>
              <a:rPr lang="fr-FR" dirty="0"/>
              <a:t> </a:t>
            </a:r>
            <a:r>
              <a:rPr lang="fr-FR" dirty="0" err="1"/>
              <a:t>with</a:t>
            </a:r>
            <a:r>
              <a:rPr lang="fr-FR" dirty="0"/>
              <a:t> a unique </a:t>
            </a:r>
            <a:r>
              <a:rPr lang="fr-FR" dirty="0" err="1"/>
              <a:t>identity</a:t>
            </a:r>
            <a:r>
              <a:rPr lang="fr-FR" dirty="0"/>
              <a:t> </a:t>
            </a:r>
            <a:r>
              <a:rPr lang="fr-FR" dirty="0" err="1"/>
              <a:t>within</a:t>
            </a:r>
            <a:r>
              <a:rPr lang="fr-FR" dirty="0"/>
              <a:t> a </a:t>
            </a:r>
            <a:r>
              <a:rPr lang="fr-FR" dirty="0" err="1"/>
              <a:t>cell</a:t>
            </a:r>
            <a:r>
              <a:rPr lang="fr-FR" dirty="0"/>
              <a:t>, the RNTI like </a:t>
            </a:r>
            <a:r>
              <a:rPr lang="fr-FR" dirty="0" err="1"/>
              <a:t>mentionned</a:t>
            </a:r>
            <a:r>
              <a:rPr lang="fr-FR" dirty="0"/>
              <a:t> </a:t>
            </a:r>
            <a:r>
              <a:rPr lang="fr-FR" dirty="0" err="1"/>
              <a:t>previously</a:t>
            </a:r>
            <a:r>
              <a:rPr lang="fr-FR" dirty="0"/>
              <a:t>. To </a:t>
            </a:r>
            <a:r>
              <a:rPr lang="fr-FR" dirty="0" err="1"/>
              <a:t>obtain</a:t>
            </a:r>
            <a:r>
              <a:rPr lang="fr-FR" dirty="0"/>
              <a:t> </a:t>
            </a:r>
            <a:r>
              <a:rPr lang="fr-FR" dirty="0" err="1"/>
              <a:t>this</a:t>
            </a:r>
            <a:r>
              <a:rPr lang="fr-FR" dirty="0"/>
              <a:t> identifier, the UE </a:t>
            </a:r>
            <a:r>
              <a:rPr lang="fr-FR" dirty="0" err="1"/>
              <a:t>performs</a:t>
            </a:r>
            <a:r>
              <a:rPr lang="fr-FR" dirty="0"/>
              <a:t> </a:t>
            </a:r>
            <a:r>
              <a:rPr lang="fr-FR" dirty="0" err="1"/>
              <a:t>Random</a:t>
            </a:r>
            <a:r>
              <a:rPr lang="fr-FR" dirty="0"/>
              <a:t> Access </a:t>
            </a:r>
            <a:r>
              <a:rPr lang="fr-FR" dirty="0" err="1"/>
              <a:t>Preamble</a:t>
            </a:r>
            <a:r>
              <a:rPr lang="fr-FR" dirty="0"/>
              <a:t> </a:t>
            </a:r>
            <a:r>
              <a:rPr lang="fr-FR" dirty="0" err="1"/>
              <a:t>with</a:t>
            </a:r>
            <a:r>
              <a:rPr lang="fr-FR" dirty="0"/>
              <a:t> the </a:t>
            </a:r>
            <a:r>
              <a:rPr lang="fr-FR" dirty="0" err="1"/>
              <a:t>eNodeB</a:t>
            </a:r>
            <a:r>
              <a:rPr lang="fr-FR" dirty="0"/>
              <a:t> of </a:t>
            </a:r>
            <a:r>
              <a:rPr lang="fr-FR" dirty="0" err="1"/>
              <a:t>its</a:t>
            </a:r>
            <a:r>
              <a:rPr lang="fr-FR" dirty="0"/>
              <a:t> </a:t>
            </a:r>
            <a:r>
              <a:rPr lang="fr-FR" dirty="0" err="1"/>
              <a:t>current</a:t>
            </a:r>
            <a:r>
              <a:rPr lang="fr-FR" dirty="0"/>
              <a:t> </a:t>
            </a:r>
            <a:r>
              <a:rPr lang="fr-FR" dirty="0" err="1"/>
              <a:t>cell</a:t>
            </a:r>
            <a:r>
              <a:rPr lang="fr-FR" dirty="0"/>
              <a:t> </a:t>
            </a:r>
            <a:r>
              <a:rPr lang="fr-FR" dirty="0" err="1"/>
              <a:t>then</a:t>
            </a:r>
            <a:r>
              <a:rPr lang="fr-FR" dirty="0"/>
              <a:t> the </a:t>
            </a:r>
            <a:r>
              <a:rPr lang="fr-FR" dirty="0" err="1"/>
              <a:t>eNodeB</a:t>
            </a:r>
            <a:r>
              <a:rPr lang="fr-FR" dirty="0"/>
              <a:t> </a:t>
            </a:r>
            <a:r>
              <a:rPr lang="fr-FR" dirty="0" err="1"/>
              <a:t>will</a:t>
            </a:r>
            <a:r>
              <a:rPr lang="fr-FR" dirty="0"/>
              <a:t> </a:t>
            </a:r>
            <a:r>
              <a:rPr lang="fr-FR" dirty="0" err="1"/>
              <a:t>answer</a:t>
            </a:r>
            <a:r>
              <a:rPr lang="fr-FR" dirty="0"/>
              <a:t> </a:t>
            </a:r>
            <a:r>
              <a:rPr lang="fr-FR" dirty="0" err="1"/>
              <a:t>with</a:t>
            </a:r>
            <a:r>
              <a:rPr lang="fr-FR" dirty="0"/>
              <a:t> a </a:t>
            </a:r>
            <a:r>
              <a:rPr lang="fr-FR" dirty="0" err="1"/>
              <a:t>Random</a:t>
            </a:r>
            <a:r>
              <a:rPr lang="fr-FR" dirty="0"/>
              <a:t> Access </a:t>
            </a:r>
            <a:r>
              <a:rPr lang="fr-FR" dirty="0" err="1"/>
              <a:t>Response</a:t>
            </a:r>
            <a:r>
              <a:rPr lang="fr-FR" dirty="0"/>
              <a:t>. </a:t>
            </a:r>
            <a:r>
              <a:rPr lang="fr-FR" dirty="0" err="1"/>
              <a:t>During</a:t>
            </a:r>
            <a:r>
              <a:rPr lang="fr-FR" dirty="0"/>
              <a:t> </a:t>
            </a:r>
            <a:r>
              <a:rPr lang="fr-FR" dirty="0" err="1"/>
              <a:t>this</a:t>
            </a:r>
            <a:r>
              <a:rPr lang="fr-FR" dirty="0"/>
              <a:t> exchange process, the MAC layer </a:t>
            </a:r>
            <a:r>
              <a:rPr lang="fr-FR" dirty="0" err="1"/>
              <a:t>determines</a:t>
            </a:r>
            <a:r>
              <a:rPr lang="fr-FR" dirty="0"/>
              <a:t> the radio </a:t>
            </a:r>
            <a:r>
              <a:rPr lang="fr-FR" dirty="0" err="1"/>
              <a:t>resources</a:t>
            </a:r>
            <a:r>
              <a:rPr lang="fr-FR" dirty="0"/>
              <a:t> </a:t>
            </a:r>
            <a:r>
              <a:rPr lang="fr-FR" dirty="0" err="1"/>
              <a:t>available</a:t>
            </a:r>
            <a:r>
              <a:rPr lang="fr-FR" dirty="0"/>
              <a:t> for the UE and matches </a:t>
            </a:r>
            <a:r>
              <a:rPr lang="fr-FR" dirty="0" err="1"/>
              <a:t>them</a:t>
            </a:r>
            <a:r>
              <a:rPr lang="fr-FR" dirty="0"/>
              <a:t> to the RNTI and </a:t>
            </a:r>
            <a:r>
              <a:rPr lang="fr-FR" dirty="0" err="1"/>
              <a:t>signals</a:t>
            </a:r>
            <a:r>
              <a:rPr lang="fr-FR" dirty="0"/>
              <a:t> </a:t>
            </a:r>
            <a:r>
              <a:rPr lang="fr-FR" dirty="0" err="1"/>
              <a:t>this</a:t>
            </a:r>
            <a:r>
              <a:rPr lang="fr-FR" dirty="0"/>
              <a:t> to the UE </a:t>
            </a:r>
            <a:r>
              <a:rPr lang="fr-FR" dirty="0" err="1"/>
              <a:t>which</a:t>
            </a:r>
            <a:r>
              <a:rPr lang="fr-FR" dirty="0"/>
              <a:t> </a:t>
            </a:r>
            <a:r>
              <a:rPr lang="fr-FR" dirty="0" err="1"/>
              <a:t>will</a:t>
            </a:r>
            <a:r>
              <a:rPr lang="fr-FR" dirty="0"/>
              <a:t> use </a:t>
            </a:r>
            <a:r>
              <a:rPr lang="fr-FR" dirty="0" err="1"/>
              <a:t>it</a:t>
            </a:r>
            <a:r>
              <a:rPr lang="fr-FR" dirty="0"/>
              <a:t> for future transmissions.</a:t>
            </a:r>
          </a:p>
          <a:p>
            <a:r>
              <a:rPr lang="fr-FR" dirty="0" err="1"/>
              <a:t>Then</a:t>
            </a:r>
            <a:r>
              <a:rPr lang="fr-FR" dirty="0"/>
              <a:t>, </a:t>
            </a:r>
            <a:r>
              <a:rPr lang="fr-FR" dirty="0" err="1"/>
              <a:t>you</a:t>
            </a:r>
            <a:r>
              <a:rPr lang="fr-FR" dirty="0"/>
              <a:t> have the RLC Layer: </a:t>
            </a:r>
            <a:r>
              <a:rPr lang="fr-FR" dirty="0" err="1"/>
              <a:t>it</a:t>
            </a:r>
            <a:r>
              <a:rPr lang="fr-FR" dirty="0"/>
              <a:t> </a:t>
            </a:r>
            <a:r>
              <a:rPr lang="fr-FR" dirty="0" err="1"/>
              <a:t>offers</a:t>
            </a:r>
            <a:r>
              <a:rPr lang="fr-FR" dirty="0"/>
              <a:t> 3 transmission modes, </a:t>
            </a:r>
            <a:r>
              <a:rPr lang="fr-FR" dirty="0" err="1"/>
              <a:t>Acknowledged</a:t>
            </a:r>
            <a:r>
              <a:rPr lang="fr-FR" dirty="0"/>
              <a:t> Mode, </a:t>
            </a:r>
            <a:r>
              <a:rPr lang="fr-FR" dirty="0" err="1"/>
              <a:t>Unacknowledged</a:t>
            </a:r>
            <a:r>
              <a:rPr lang="fr-FR" dirty="0"/>
              <a:t> Mode and Transparent Mode. The mode </a:t>
            </a:r>
            <a:r>
              <a:rPr lang="fr-FR" dirty="0" err="1"/>
              <a:t>determines</a:t>
            </a:r>
            <a:r>
              <a:rPr lang="fr-FR" dirty="0"/>
              <a:t> how the content </a:t>
            </a:r>
            <a:r>
              <a:rPr lang="fr-FR" dirty="0" err="1"/>
              <a:t>goes</a:t>
            </a:r>
            <a:r>
              <a:rPr lang="fr-FR" dirty="0"/>
              <a:t> </a:t>
            </a:r>
            <a:r>
              <a:rPr lang="fr-FR" dirty="0" err="1"/>
              <a:t>through</a:t>
            </a:r>
            <a:r>
              <a:rPr lang="fr-FR" dirty="0"/>
              <a:t> </a:t>
            </a:r>
            <a:r>
              <a:rPr lang="fr-FR" dirty="0" err="1"/>
              <a:t>this</a:t>
            </a:r>
            <a:r>
              <a:rPr lang="fr-FR" dirty="0"/>
              <a:t> Layer </a:t>
            </a:r>
            <a:r>
              <a:rPr lang="fr-FR" dirty="0" err="1"/>
              <a:t>from</a:t>
            </a:r>
            <a:r>
              <a:rPr lang="fr-FR" dirty="0"/>
              <a:t> </a:t>
            </a:r>
            <a:r>
              <a:rPr lang="fr-FR" dirty="0" err="1"/>
              <a:t>lower</a:t>
            </a:r>
            <a:r>
              <a:rPr lang="fr-FR" dirty="0"/>
              <a:t> layer to </a:t>
            </a:r>
            <a:r>
              <a:rPr lang="fr-FR" dirty="0" err="1"/>
              <a:t>upper</a:t>
            </a:r>
            <a:r>
              <a:rPr lang="fr-FR" dirty="0"/>
              <a:t> layer.</a:t>
            </a:r>
            <a:r>
              <a:rPr lang="en-GB" dirty="0"/>
              <a:t> Depending on the chosen mode, RLC protocol applies error correction, segmentation and assembles data into the correct order for the upper layer. IT also manages packet retransmissions.</a:t>
            </a:r>
          </a:p>
          <a:p>
            <a:r>
              <a:rPr lang="fr-FR" dirty="0"/>
              <a:t>F</a:t>
            </a:r>
            <a:r>
              <a:rPr lang="en-GB" dirty="0" err="1"/>
              <a:t>inally</a:t>
            </a:r>
            <a:r>
              <a:rPr lang="en-GB" dirty="0"/>
              <a:t>, the PDCP protocol provides encryption and integrity protection for messages to the upper layers (IP and RRC). IP is for data plane messages and RRC for control plane messages. </a:t>
            </a:r>
            <a:endParaRPr lang="fr-FR" dirty="0"/>
          </a:p>
        </p:txBody>
      </p:sp>
      <p:sp>
        <p:nvSpPr>
          <p:cNvPr id="4" name="Espace réservé du numéro de diapositive 3"/>
          <p:cNvSpPr>
            <a:spLocks noGrp="1"/>
          </p:cNvSpPr>
          <p:nvPr>
            <p:ph type="sldNum" sz="quarter" idx="10"/>
          </p:nvPr>
        </p:nvSpPr>
        <p:spPr/>
        <p:txBody>
          <a:bodyPr/>
          <a:lstStyle/>
          <a:p>
            <a:fld id="{D7D5B281-0122-4E48-A0BF-73E5BFCDE4D3}" type="slidenum">
              <a:rPr lang="fr-FR" smtClean="0"/>
              <a:t>8</a:t>
            </a:fld>
            <a:endParaRPr lang="fr-FR"/>
          </a:p>
        </p:txBody>
      </p:sp>
    </p:spTree>
    <p:extLst>
      <p:ext uri="{BB962C8B-B14F-4D97-AF65-F5344CB8AC3E}">
        <p14:creationId xmlns:p14="http://schemas.microsoft.com/office/powerpoint/2010/main" val="3896110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D7D5B281-0122-4E48-A0BF-73E5BFCDE4D3}" type="slidenum">
              <a:rPr lang="fr-FR" smtClean="0"/>
              <a:t>9</a:t>
            </a:fld>
            <a:endParaRPr lang="fr-FR"/>
          </a:p>
        </p:txBody>
      </p:sp>
    </p:spTree>
    <p:extLst>
      <p:ext uri="{BB962C8B-B14F-4D97-AF65-F5344CB8AC3E}">
        <p14:creationId xmlns:p14="http://schemas.microsoft.com/office/powerpoint/2010/main" val="3786102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fr-FR"/>
              <a:t>Modifiez le style du titre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spc="3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7" name="Rectangle 6"/>
          <p:cNvSpPr/>
          <p:nvPr/>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p>
            <a:fld id="{326DCD74-FECD-4D0A-90CA-E238930C4681}" type="datetimeFigureOut">
              <a:rPr lang="fr-FR" smtClean="0"/>
              <a:t>25/10/2018</a:t>
            </a:fld>
            <a:endParaRPr lang="fr-FR"/>
          </a:p>
        </p:txBody>
      </p:sp>
      <p:sp>
        <p:nvSpPr>
          <p:cNvPr id="9" name="Footer Placeholder 8"/>
          <p:cNvSpPr>
            <a:spLocks noGrp="1"/>
          </p:cNvSpPr>
          <p:nvPr>
            <p:ph type="ftr" sz="quarter" idx="11"/>
          </p:nvPr>
        </p:nvSpPr>
        <p:spPr/>
        <p:txBody>
          <a:bodyPr/>
          <a:lstStyle/>
          <a:p>
            <a:endParaRPr lang="fr-FR"/>
          </a:p>
        </p:txBody>
      </p:sp>
      <p:sp>
        <p:nvSpPr>
          <p:cNvPr id="10" name="Slide Number Placeholder 9"/>
          <p:cNvSpPr>
            <a:spLocks noGrp="1"/>
          </p:cNvSpPr>
          <p:nvPr>
            <p:ph type="sldNum" sz="quarter" idx="12"/>
          </p:nvPr>
        </p:nvSpPr>
        <p:spPr/>
        <p:txBody>
          <a:bodyPr/>
          <a:lstStyle/>
          <a:p>
            <a:fld id="{3663BDEE-4431-473B-B954-0FBE7FE8C8A8}" type="slidenum">
              <a:rPr lang="fr-FR" smtClean="0"/>
              <a:t>‹N°›</a:t>
            </a:fld>
            <a:endParaRPr lang="fr-FR"/>
          </a:p>
        </p:txBody>
      </p:sp>
    </p:spTree>
    <p:extLst>
      <p:ext uri="{BB962C8B-B14F-4D97-AF65-F5344CB8AC3E}">
        <p14:creationId xmlns:p14="http://schemas.microsoft.com/office/powerpoint/2010/main" val="273014655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26DCD74-FECD-4D0A-90CA-E238930C4681}" type="datetimeFigureOut">
              <a:rPr lang="fr-FR" smtClean="0"/>
              <a:t>25/10/2018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663BDEE-4431-473B-B954-0FBE7FE8C8A8}" type="slidenum">
              <a:rPr lang="fr-FR" smtClean="0"/>
              <a:t>‹N°›</a:t>
            </a:fld>
            <a:endParaRPr lang="fr-FR"/>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84473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26DCD74-FECD-4D0A-90CA-E238930C4681}" type="datetimeFigureOut">
              <a:rPr lang="fr-FR" smtClean="0"/>
              <a:t>25/10/2018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663BDEE-4431-473B-B954-0FBE7FE8C8A8}" type="slidenum">
              <a:rPr lang="fr-FR" smtClean="0"/>
              <a:t>‹N°›</a:t>
            </a:fld>
            <a:endParaRPr lang="fr-FR"/>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23573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26DCD74-FECD-4D0A-90CA-E238930C4681}" type="datetimeFigureOut">
              <a:rPr lang="fr-FR" smtClean="0"/>
              <a:t>25/10/2018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663BDEE-4431-473B-B954-0FBE7FE8C8A8}" type="slidenum">
              <a:rPr lang="fr-FR" smtClean="0"/>
              <a:t>‹N°›</a:t>
            </a:fld>
            <a:endParaRPr lang="fr-FR"/>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2054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1"/>
            </a:lvl1pPr>
          </a:lstStyle>
          <a:p>
            <a:r>
              <a:rPr lang="fr-FR"/>
              <a:t>Modifiez le style du titre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spc="30" baseline="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326DCD74-FECD-4D0A-90CA-E238930C4681}" type="datetimeFigureOut">
              <a:rPr lang="fr-FR" smtClean="0"/>
              <a:t>25/10/2018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663BDEE-4431-473B-B954-0FBE7FE8C8A8}" type="slidenum">
              <a:rPr lang="fr-FR" smtClean="0"/>
              <a:t>‹N°›</a:t>
            </a:fld>
            <a:endParaRPr lang="fr-FR"/>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76143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326DCD74-FECD-4D0A-90CA-E238930C4681}" type="datetimeFigureOut">
              <a:rPr lang="fr-FR" smtClean="0"/>
              <a:t>25/10/2018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663BDEE-4431-473B-B954-0FBE7FE8C8A8}" type="slidenum">
              <a:rPr lang="fr-FR" smtClean="0"/>
              <a:t>‹N°›</a:t>
            </a:fld>
            <a:endParaRPr lang="fr-FR"/>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38539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fr-FR"/>
              <a:t>Modifier les styles du texte du masque</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326DCD74-FECD-4D0A-90CA-E238930C4681}" type="datetimeFigureOut">
              <a:rPr lang="fr-FR" smtClean="0"/>
              <a:t>25/10/2018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3663BDEE-4431-473B-B954-0FBE7FE8C8A8}" type="slidenum">
              <a:rPr lang="fr-FR" smtClean="0"/>
              <a:t>‹N°›</a:t>
            </a:fld>
            <a:endParaRPr lang="fr-FR"/>
          </a:p>
        </p:txBody>
      </p:sp>
      <p:sp>
        <p:nvSpPr>
          <p:cNvPr id="11" name="Rectangle 10"/>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64104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326DCD74-FECD-4D0A-90CA-E238930C4681}" type="datetimeFigureOut">
              <a:rPr lang="fr-FR" smtClean="0"/>
              <a:t>25/10/2018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3663BDEE-4431-473B-B954-0FBE7FE8C8A8}" type="slidenum">
              <a:rPr lang="fr-FR" smtClean="0"/>
              <a:t>‹N°›</a:t>
            </a:fld>
            <a:endParaRPr lang="fr-FR"/>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36309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6DCD74-FECD-4D0A-90CA-E238930C4681}" type="datetimeFigureOut">
              <a:rPr lang="fr-FR" smtClean="0"/>
              <a:t>25/10/2018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3663BDEE-4431-473B-B954-0FBE7FE8C8A8}" type="slidenum">
              <a:rPr lang="fr-FR" smtClean="0"/>
              <a:t>‹N°›</a:t>
            </a:fld>
            <a:endParaRPr lang="fr-FR"/>
          </a:p>
        </p:txBody>
      </p:sp>
      <p:sp>
        <p:nvSpPr>
          <p:cNvPr id="5" name="Rectangle 4"/>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79538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2800" b="1" baseline="0"/>
            </a:lvl1pPr>
          </a:lstStyle>
          <a:p>
            <a:r>
              <a:rPr lang="fr-FR"/>
              <a:t>Modifiez le style du titre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326DCD74-FECD-4D0A-90CA-E238930C4681}" type="datetimeFigureOut">
              <a:rPr lang="fr-FR" smtClean="0"/>
              <a:t>25/10/2018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663BDEE-4431-473B-B954-0FBE7FE8C8A8}" type="slidenum">
              <a:rPr lang="fr-FR" smtClean="0"/>
              <a:t>‹N°›</a:t>
            </a:fld>
            <a:endParaRPr lang="fr-FR"/>
          </a:p>
        </p:txBody>
      </p:sp>
    </p:spTree>
    <p:extLst>
      <p:ext uri="{BB962C8B-B14F-4D97-AF65-F5344CB8AC3E}">
        <p14:creationId xmlns:p14="http://schemas.microsoft.com/office/powerpoint/2010/main" val="851433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1">
                <a:solidFill>
                  <a:schemeClr val="bg1"/>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0" y="0"/>
            <a:ext cx="1129284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400" baseline="0">
                <a:solidFill>
                  <a:schemeClr val="bg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326DCD74-FECD-4D0A-90CA-E238930C4681}" type="datetimeFigureOut">
              <a:rPr lang="fr-FR" smtClean="0"/>
              <a:t>25/10/2018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663BDEE-4431-473B-B954-0FBE7FE8C8A8}" type="slidenum">
              <a:rPr lang="fr-FR" smtClean="0"/>
              <a:t>‹N°›</a:t>
            </a:fld>
            <a:endParaRPr lang="fr-FR"/>
          </a:p>
        </p:txBody>
      </p:sp>
    </p:spTree>
    <p:extLst>
      <p:ext uri="{BB962C8B-B14F-4D97-AF65-F5344CB8AC3E}">
        <p14:creationId xmlns:p14="http://schemas.microsoft.com/office/powerpoint/2010/main" val="2170953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294198"/>
            <a:ext cx="9692640" cy="1397124"/>
          </a:xfrm>
          <a:prstGeom prst="rect">
            <a:avLst/>
          </a:prstGeom>
        </p:spPr>
        <p:txBody>
          <a:bodyPr vert="horz" lIns="91440" tIns="27432"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accent1">
                    <a:lumMod val="40000"/>
                    <a:lumOff val="60000"/>
                  </a:schemeClr>
                </a:solidFill>
              </a:defRPr>
            </a:lvl1pPr>
          </a:lstStyle>
          <a:p>
            <a:fld id="{326DCD74-FECD-4D0A-90CA-E238930C4681}" type="datetimeFigureOut">
              <a:rPr lang="fr-FR" smtClean="0"/>
              <a:t>25/10/2018</a:t>
            </a:fld>
            <a:endParaRPr lang="fr-FR"/>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accent1">
                    <a:lumMod val="40000"/>
                    <a:lumOff val="60000"/>
                  </a:schemeClr>
                </a:solidFill>
              </a:defRPr>
            </a:lvl1pPr>
          </a:lstStyle>
          <a:p>
            <a:endParaRPr lang="fr-FR"/>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accent1">
                    <a:lumMod val="60000"/>
                    <a:lumOff val="40000"/>
                  </a:schemeClr>
                </a:solidFill>
                <a:latin typeface="+mj-lt"/>
              </a:defRPr>
            </a:lvl1pPr>
          </a:lstStyle>
          <a:p>
            <a:fld id="{3663BDEE-4431-473B-B954-0FBE7FE8C8A8}" type="slidenum">
              <a:rPr lang="fr-FR" smtClean="0"/>
              <a:t>‹N°›</a:t>
            </a:fld>
            <a:endParaRPr lang="fr-FR"/>
          </a:p>
        </p:txBody>
      </p:sp>
    </p:spTree>
    <p:extLst>
      <p:ext uri="{BB962C8B-B14F-4D97-AF65-F5344CB8AC3E}">
        <p14:creationId xmlns:p14="http://schemas.microsoft.com/office/powerpoint/2010/main" val="41365905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alter-attack.net/"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744620-FD66-4EFE-A70A-5DB0906037C1}"/>
              </a:ext>
            </a:extLst>
          </p:cNvPr>
          <p:cNvSpPr>
            <a:spLocks noGrp="1"/>
          </p:cNvSpPr>
          <p:nvPr>
            <p:ph type="ctrTitle"/>
          </p:nvPr>
        </p:nvSpPr>
        <p:spPr>
          <a:xfrm>
            <a:off x="1261872" y="758952"/>
            <a:ext cx="9418320" cy="2559283"/>
          </a:xfrm>
        </p:spPr>
        <p:txBody>
          <a:bodyPr/>
          <a:lstStyle/>
          <a:p>
            <a:pPr algn="ctr"/>
            <a:r>
              <a:rPr lang="fr-FR" dirty="0"/>
              <a:t>Breaking LTE on Layer 2</a:t>
            </a:r>
          </a:p>
        </p:txBody>
      </p:sp>
      <p:sp>
        <p:nvSpPr>
          <p:cNvPr id="3" name="Sous-titre 2">
            <a:extLst>
              <a:ext uri="{FF2B5EF4-FFF2-40B4-BE49-F238E27FC236}">
                <a16:creationId xmlns:a16="http://schemas.microsoft.com/office/drawing/2014/main" id="{443ACC2C-C331-47F5-A04B-BE66CB9DEB6F}"/>
              </a:ext>
            </a:extLst>
          </p:cNvPr>
          <p:cNvSpPr>
            <a:spLocks noGrp="1"/>
          </p:cNvSpPr>
          <p:nvPr>
            <p:ph type="subTitle" idx="1"/>
          </p:nvPr>
        </p:nvSpPr>
        <p:spPr>
          <a:xfrm>
            <a:off x="1261872" y="3876773"/>
            <a:ext cx="9418320" cy="1691640"/>
          </a:xfrm>
        </p:spPr>
        <p:txBody>
          <a:bodyPr>
            <a:normAutofit/>
          </a:bodyPr>
          <a:lstStyle/>
          <a:p>
            <a:pPr algn="ctr"/>
            <a:r>
              <a:rPr lang="fr-FR" sz="2800" dirty="0">
                <a:solidFill>
                  <a:schemeClr val="tx1">
                    <a:lumMod val="85000"/>
                  </a:schemeClr>
                </a:solidFill>
              </a:rPr>
              <a:t>IEEE S&amp;P’19 – David </a:t>
            </a:r>
            <a:r>
              <a:rPr lang="fr-FR" sz="2800" dirty="0" err="1">
                <a:solidFill>
                  <a:schemeClr val="tx1">
                    <a:lumMod val="85000"/>
                  </a:schemeClr>
                </a:solidFill>
              </a:rPr>
              <a:t>Rupprecht</a:t>
            </a:r>
            <a:r>
              <a:rPr lang="fr-FR" sz="2800" dirty="0">
                <a:solidFill>
                  <a:schemeClr val="tx1">
                    <a:lumMod val="85000"/>
                  </a:schemeClr>
                </a:solidFill>
              </a:rPr>
              <a:t>, Katharina </a:t>
            </a:r>
            <a:r>
              <a:rPr lang="fr-FR" sz="2800" dirty="0" err="1">
                <a:solidFill>
                  <a:schemeClr val="tx1">
                    <a:lumMod val="85000"/>
                  </a:schemeClr>
                </a:solidFill>
              </a:rPr>
              <a:t>Kohls</a:t>
            </a:r>
            <a:r>
              <a:rPr lang="fr-FR" sz="2800" dirty="0">
                <a:solidFill>
                  <a:schemeClr val="tx1">
                    <a:lumMod val="85000"/>
                  </a:schemeClr>
                </a:solidFill>
              </a:rPr>
              <a:t>, </a:t>
            </a:r>
            <a:r>
              <a:rPr lang="fr-FR" sz="2800" dirty="0" err="1">
                <a:solidFill>
                  <a:schemeClr val="tx1">
                    <a:lumMod val="85000"/>
                  </a:schemeClr>
                </a:solidFill>
              </a:rPr>
              <a:t>Thorsten</a:t>
            </a:r>
            <a:r>
              <a:rPr lang="fr-FR" sz="2800" dirty="0">
                <a:solidFill>
                  <a:schemeClr val="tx1">
                    <a:lumMod val="85000"/>
                  </a:schemeClr>
                </a:solidFill>
              </a:rPr>
              <a:t> Holz, Christina </a:t>
            </a:r>
            <a:r>
              <a:rPr lang="fr-FR" sz="2800" dirty="0" err="1">
                <a:solidFill>
                  <a:schemeClr val="tx1">
                    <a:lumMod val="85000"/>
                  </a:schemeClr>
                </a:solidFill>
              </a:rPr>
              <a:t>Pöpper</a:t>
            </a:r>
            <a:endParaRPr lang="fr-FR" sz="2800" dirty="0">
              <a:solidFill>
                <a:schemeClr val="tx1">
                  <a:lumMod val="85000"/>
                </a:schemeClr>
              </a:solidFill>
            </a:endParaRPr>
          </a:p>
          <a:p>
            <a:pPr algn="ctr"/>
            <a:r>
              <a:rPr lang="fr-FR" sz="2800" dirty="0" err="1">
                <a:solidFill>
                  <a:schemeClr val="tx1">
                    <a:lumMod val="85000"/>
                  </a:schemeClr>
                </a:solidFill>
              </a:rPr>
              <a:t>Presenter</a:t>
            </a:r>
            <a:r>
              <a:rPr lang="fr-FR" sz="2800" dirty="0">
                <a:solidFill>
                  <a:schemeClr val="tx1">
                    <a:lumMod val="85000"/>
                  </a:schemeClr>
                </a:solidFill>
              </a:rPr>
              <a:t>: David Ha</a:t>
            </a:r>
          </a:p>
        </p:txBody>
      </p:sp>
    </p:spTree>
    <p:extLst>
      <p:ext uri="{BB962C8B-B14F-4D97-AF65-F5344CB8AC3E}">
        <p14:creationId xmlns:p14="http://schemas.microsoft.com/office/powerpoint/2010/main" val="1846942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C4BB18-3A38-47D5-8943-0667426F015C}"/>
              </a:ext>
            </a:extLst>
          </p:cNvPr>
          <p:cNvSpPr>
            <a:spLocks noGrp="1"/>
          </p:cNvSpPr>
          <p:nvPr>
            <p:ph type="title"/>
          </p:nvPr>
        </p:nvSpPr>
        <p:spPr/>
        <p:txBody>
          <a:bodyPr/>
          <a:lstStyle/>
          <a:p>
            <a:r>
              <a:rPr lang="fr-FR" dirty="0"/>
              <a:t>Types of </a:t>
            </a:r>
            <a:r>
              <a:rPr lang="fr-FR" dirty="0" err="1"/>
              <a:t>attacks</a:t>
            </a:r>
            <a:endParaRPr lang="en-GB" dirty="0"/>
          </a:p>
        </p:txBody>
      </p:sp>
      <p:sp>
        <p:nvSpPr>
          <p:cNvPr id="3" name="Espace réservé du contenu 2">
            <a:extLst>
              <a:ext uri="{FF2B5EF4-FFF2-40B4-BE49-F238E27FC236}">
                <a16:creationId xmlns:a16="http://schemas.microsoft.com/office/drawing/2014/main" id="{C0A54B27-E4E2-428E-A22D-635B36CABA15}"/>
              </a:ext>
            </a:extLst>
          </p:cNvPr>
          <p:cNvSpPr>
            <a:spLocks noGrp="1"/>
          </p:cNvSpPr>
          <p:nvPr>
            <p:ph idx="1"/>
          </p:nvPr>
        </p:nvSpPr>
        <p:spPr/>
        <p:txBody>
          <a:bodyPr>
            <a:normAutofit/>
          </a:bodyPr>
          <a:lstStyle/>
          <a:p>
            <a:r>
              <a:rPr lang="fr-FR" sz="2400" dirty="0"/>
              <a:t>2 passive </a:t>
            </a:r>
            <a:r>
              <a:rPr lang="fr-FR" sz="2400" dirty="0" err="1"/>
              <a:t>attacks</a:t>
            </a:r>
            <a:endParaRPr lang="fr-FR" sz="2400" dirty="0"/>
          </a:p>
          <a:p>
            <a:pPr lvl="1"/>
            <a:r>
              <a:rPr lang="fr-FR" sz="2000" dirty="0"/>
              <a:t>Identity mapping </a:t>
            </a:r>
            <a:r>
              <a:rPr lang="fr-FR" sz="2000" dirty="0" err="1"/>
              <a:t>attack</a:t>
            </a:r>
            <a:endParaRPr lang="fr-FR" sz="2000" dirty="0"/>
          </a:p>
          <a:p>
            <a:pPr lvl="1"/>
            <a:r>
              <a:rPr lang="fr-FR" sz="2000" dirty="0" err="1"/>
              <a:t>Website</a:t>
            </a:r>
            <a:r>
              <a:rPr lang="fr-FR" sz="2000" dirty="0"/>
              <a:t> Fingerprinting</a:t>
            </a:r>
          </a:p>
          <a:p>
            <a:r>
              <a:rPr lang="fr-FR" sz="2400" dirty="0"/>
              <a:t>Active </a:t>
            </a:r>
            <a:r>
              <a:rPr lang="fr-FR" sz="2400" dirty="0" err="1"/>
              <a:t>attack</a:t>
            </a:r>
            <a:r>
              <a:rPr lang="fr-FR" sz="2400" dirty="0"/>
              <a:t>: </a:t>
            </a:r>
            <a:r>
              <a:rPr lang="fr-FR" sz="2400" dirty="0" err="1"/>
              <a:t>aLTEr</a:t>
            </a:r>
            <a:endParaRPr lang="fr-FR" sz="2400" dirty="0"/>
          </a:p>
          <a:p>
            <a:pPr lvl="1"/>
            <a:r>
              <a:rPr lang="fr-FR" sz="2000" dirty="0"/>
              <a:t>DNS Spoofing </a:t>
            </a:r>
            <a:r>
              <a:rPr lang="fr-FR" sz="2000" dirty="0" err="1"/>
              <a:t>attack</a:t>
            </a:r>
            <a:endParaRPr lang="fr-FR" sz="2000" dirty="0"/>
          </a:p>
          <a:p>
            <a:pPr lvl="1"/>
            <a:r>
              <a:rPr lang="fr-FR" sz="2000" dirty="0"/>
              <a:t>Man-in-the-middle to intercept communications</a:t>
            </a:r>
          </a:p>
          <a:p>
            <a:pPr lvl="1"/>
            <a:r>
              <a:rPr lang="fr-FR" sz="2000" dirty="0" err="1"/>
              <a:t>Redirects</a:t>
            </a:r>
            <a:r>
              <a:rPr lang="fr-FR" sz="2000" dirty="0"/>
              <a:t> to a </a:t>
            </a:r>
            <a:r>
              <a:rPr lang="fr-FR" sz="2000" dirty="0" err="1"/>
              <a:t>malicious</a:t>
            </a:r>
            <a:r>
              <a:rPr lang="fr-FR" sz="2000" dirty="0"/>
              <a:t> </a:t>
            </a:r>
            <a:r>
              <a:rPr lang="fr-FR" sz="2000" dirty="0" err="1"/>
              <a:t>website</a:t>
            </a:r>
            <a:endParaRPr lang="fr-FR" sz="2000" dirty="0"/>
          </a:p>
          <a:p>
            <a:pPr lvl="1"/>
            <a:endParaRPr lang="fr-FR" sz="2000" dirty="0"/>
          </a:p>
          <a:p>
            <a:endParaRPr lang="en-GB" sz="2400" dirty="0"/>
          </a:p>
        </p:txBody>
      </p:sp>
    </p:spTree>
    <p:extLst>
      <p:ext uri="{BB962C8B-B14F-4D97-AF65-F5344CB8AC3E}">
        <p14:creationId xmlns:p14="http://schemas.microsoft.com/office/powerpoint/2010/main" val="3123832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ACDE89-D4A5-460C-949C-2978A26DA1DD}"/>
              </a:ext>
            </a:extLst>
          </p:cNvPr>
          <p:cNvSpPr>
            <a:spLocks noGrp="1"/>
          </p:cNvSpPr>
          <p:nvPr>
            <p:ph type="title"/>
          </p:nvPr>
        </p:nvSpPr>
        <p:spPr/>
        <p:txBody>
          <a:bodyPr/>
          <a:lstStyle/>
          <a:p>
            <a:r>
              <a:rPr lang="fr-FR" dirty="0"/>
              <a:t>Identity mapping </a:t>
            </a:r>
            <a:r>
              <a:rPr lang="fr-FR" dirty="0" err="1"/>
              <a:t>attack</a:t>
            </a:r>
            <a:endParaRPr lang="en-GB" dirty="0"/>
          </a:p>
        </p:txBody>
      </p:sp>
      <p:sp>
        <p:nvSpPr>
          <p:cNvPr id="3" name="Espace réservé du contenu 2">
            <a:extLst>
              <a:ext uri="{FF2B5EF4-FFF2-40B4-BE49-F238E27FC236}">
                <a16:creationId xmlns:a16="http://schemas.microsoft.com/office/drawing/2014/main" id="{EAE1C295-32AD-4550-9AD4-CBA807012C17}"/>
              </a:ext>
            </a:extLst>
          </p:cNvPr>
          <p:cNvSpPr>
            <a:spLocks noGrp="1"/>
          </p:cNvSpPr>
          <p:nvPr>
            <p:ph idx="1"/>
          </p:nvPr>
        </p:nvSpPr>
        <p:spPr>
          <a:xfrm>
            <a:off x="1261872" y="1828801"/>
            <a:ext cx="8595360" cy="2784764"/>
          </a:xfrm>
        </p:spPr>
        <p:txBody>
          <a:bodyPr>
            <a:normAutofit/>
          </a:bodyPr>
          <a:lstStyle/>
          <a:p>
            <a:r>
              <a:rPr lang="fr-FR" sz="2400" dirty="0" err="1"/>
              <a:t>What</a:t>
            </a:r>
            <a:r>
              <a:rPr lang="fr-FR" sz="2400" dirty="0"/>
              <a:t> </a:t>
            </a:r>
            <a:r>
              <a:rPr lang="fr-FR" sz="2400" dirty="0" err="1"/>
              <a:t>is</a:t>
            </a:r>
            <a:r>
              <a:rPr lang="fr-FR" sz="2400" dirty="0"/>
              <a:t> the goal?</a:t>
            </a:r>
          </a:p>
          <a:p>
            <a:pPr lvl="1"/>
            <a:r>
              <a:rPr lang="fr-FR" sz="2000" dirty="0" err="1"/>
              <a:t>Infer</a:t>
            </a:r>
            <a:r>
              <a:rPr lang="fr-FR" sz="2000" dirty="0"/>
              <a:t> the </a:t>
            </a:r>
            <a:r>
              <a:rPr lang="fr-FR" sz="2000" dirty="0" err="1"/>
              <a:t>identity</a:t>
            </a:r>
            <a:r>
              <a:rPr lang="fr-FR" sz="2000" dirty="0"/>
              <a:t> of a user by </a:t>
            </a:r>
            <a:r>
              <a:rPr lang="fr-FR" sz="2000" dirty="0" err="1"/>
              <a:t>eavesdropping</a:t>
            </a:r>
            <a:r>
              <a:rPr lang="fr-FR" sz="2000" dirty="0"/>
              <a:t> the radio </a:t>
            </a:r>
            <a:r>
              <a:rPr lang="fr-FR" sz="2000" dirty="0" err="1"/>
              <a:t>connection</a:t>
            </a:r>
            <a:r>
              <a:rPr lang="fr-FR" sz="2000" dirty="0"/>
              <a:t> establishment (MAC </a:t>
            </a:r>
            <a:r>
              <a:rPr lang="fr-FR" sz="2000" dirty="0" err="1"/>
              <a:t>sublayer</a:t>
            </a:r>
            <a:r>
              <a:rPr lang="fr-FR" sz="2000" dirty="0"/>
              <a:t>)</a:t>
            </a:r>
          </a:p>
          <a:p>
            <a:r>
              <a:rPr lang="fr-FR" sz="2400" dirty="0" err="1"/>
              <a:t>Attacker</a:t>
            </a:r>
            <a:endParaRPr lang="fr-FR" sz="2400" dirty="0"/>
          </a:p>
          <a:p>
            <a:pPr lvl="1"/>
            <a:r>
              <a:rPr lang="fr-FR" sz="2000" dirty="0"/>
              <a:t>Ignores the TMSI</a:t>
            </a:r>
            <a:r>
              <a:rPr lang="fr-FR" sz="2000" baseline="30000" dirty="0"/>
              <a:t>1</a:t>
            </a:r>
            <a:r>
              <a:rPr lang="fr-FR" sz="2000" dirty="0"/>
              <a:t> and RNTI</a:t>
            </a:r>
            <a:r>
              <a:rPr lang="fr-FR" sz="2000" baseline="30000" dirty="0"/>
              <a:t>2</a:t>
            </a:r>
            <a:r>
              <a:rPr lang="fr-FR" sz="2000" dirty="0"/>
              <a:t> of the </a:t>
            </a:r>
            <a:r>
              <a:rPr lang="fr-FR" sz="2000" dirty="0" err="1"/>
              <a:t>victim</a:t>
            </a:r>
            <a:endParaRPr lang="fr-FR" sz="2000" dirty="0"/>
          </a:p>
          <a:p>
            <a:pPr lvl="1"/>
            <a:r>
              <a:rPr lang="fr-FR" sz="2000" dirty="0" err="1"/>
              <a:t>Learns</a:t>
            </a:r>
            <a:r>
              <a:rPr lang="fr-FR" sz="2000" dirty="0"/>
              <a:t> the </a:t>
            </a:r>
            <a:r>
              <a:rPr lang="fr-FR" sz="2000" dirty="0" err="1"/>
              <a:t>identity</a:t>
            </a:r>
            <a:r>
              <a:rPr lang="fr-FR" sz="2000" dirty="0"/>
              <a:t> </a:t>
            </a:r>
            <a:r>
              <a:rPr lang="fr-FR" sz="2000" dirty="0" err="1"/>
              <a:t>during</a:t>
            </a:r>
            <a:r>
              <a:rPr lang="fr-FR" sz="2000" dirty="0"/>
              <a:t> the radio layer </a:t>
            </a:r>
            <a:r>
              <a:rPr lang="fr-FR" sz="2000" dirty="0" err="1"/>
              <a:t>connection</a:t>
            </a:r>
            <a:r>
              <a:rPr lang="fr-FR" sz="2000" dirty="0"/>
              <a:t> establishment</a:t>
            </a:r>
          </a:p>
          <a:p>
            <a:pPr marL="274320" lvl="1" indent="0">
              <a:buNone/>
            </a:pPr>
            <a:endParaRPr lang="fr-FR" sz="2000" dirty="0"/>
          </a:p>
          <a:p>
            <a:pPr lvl="1"/>
            <a:endParaRPr lang="fr-FR" sz="2000" dirty="0"/>
          </a:p>
          <a:p>
            <a:pPr lvl="1"/>
            <a:endParaRPr lang="fr-FR" sz="2000" dirty="0"/>
          </a:p>
          <a:p>
            <a:pPr lvl="1"/>
            <a:endParaRPr lang="en-GB" sz="2000" dirty="0"/>
          </a:p>
        </p:txBody>
      </p:sp>
      <p:sp>
        <p:nvSpPr>
          <p:cNvPr id="4" name="ZoneTexte 3">
            <a:extLst>
              <a:ext uri="{FF2B5EF4-FFF2-40B4-BE49-F238E27FC236}">
                <a16:creationId xmlns:a16="http://schemas.microsoft.com/office/drawing/2014/main" id="{479C3A25-80D6-47E1-BAA4-DEA50487C947}"/>
              </a:ext>
            </a:extLst>
          </p:cNvPr>
          <p:cNvSpPr txBox="1"/>
          <p:nvPr/>
        </p:nvSpPr>
        <p:spPr>
          <a:xfrm>
            <a:off x="955963" y="5979027"/>
            <a:ext cx="9692639" cy="584775"/>
          </a:xfrm>
          <a:prstGeom prst="rect">
            <a:avLst/>
          </a:prstGeom>
          <a:noFill/>
        </p:spPr>
        <p:txBody>
          <a:bodyPr wrap="square" rtlCol="0">
            <a:spAutoFit/>
          </a:bodyPr>
          <a:lstStyle/>
          <a:p>
            <a:r>
              <a:rPr lang="fr-FR" sz="1600" baseline="30000" dirty="0"/>
              <a:t>1 </a:t>
            </a:r>
            <a:r>
              <a:rPr lang="fr-FR" sz="1600" dirty="0"/>
              <a:t>TMSI: </a:t>
            </a:r>
            <a:r>
              <a:rPr lang="fr-FR" sz="1600" dirty="0" err="1"/>
              <a:t>Temporary</a:t>
            </a:r>
            <a:r>
              <a:rPr lang="fr-FR" sz="1600" dirty="0"/>
              <a:t> Mobile </a:t>
            </a:r>
            <a:r>
              <a:rPr lang="fr-FR" sz="1600" dirty="0" err="1"/>
              <a:t>Subscriber</a:t>
            </a:r>
            <a:r>
              <a:rPr lang="fr-FR" sz="1600" dirty="0"/>
              <a:t> Identity</a:t>
            </a:r>
          </a:p>
          <a:p>
            <a:r>
              <a:rPr lang="fr-FR" sz="1600" baseline="30000" dirty="0"/>
              <a:t>2 </a:t>
            </a:r>
            <a:r>
              <a:rPr lang="fr-FR" sz="1600" dirty="0"/>
              <a:t>RNTI: Radio Network </a:t>
            </a:r>
            <a:r>
              <a:rPr lang="fr-FR" sz="1600" dirty="0" err="1"/>
              <a:t>Temporary</a:t>
            </a:r>
            <a:r>
              <a:rPr lang="fr-FR" sz="1600" dirty="0"/>
              <a:t> Identifier</a:t>
            </a:r>
            <a:endParaRPr lang="en-GB" sz="1600" dirty="0"/>
          </a:p>
        </p:txBody>
      </p:sp>
    </p:spTree>
    <p:extLst>
      <p:ext uri="{BB962C8B-B14F-4D97-AF65-F5344CB8AC3E}">
        <p14:creationId xmlns:p14="http://schemas.microsoft.com/office/powerpoint/2010/main" val="3316383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A29952-149E-46F7-9A9D-E6101CFF5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3CB303E1-D838-4541-90C7-0A5FA555F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E76E7B61-4D91-44D4-BD2B-C38A7BD2B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35640" cy="5105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5" name="Rectangle 14">
            <a:extLst>
              <a:ext uri="{FF2B5EF4-FFF2-40B4-BE49-F238E27FC236}">
                <a16:creationId xmlns:a16="http://schemas.microsoft.com/office/drawing/2014/main" id="{F2A762B6-04C1-4BA7-8D7E-BF97B90F4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5105400"/>
            <a:ext cx="10835640" cy="1752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a:extLst>
              <a:ext uri="{FF2B5EF4-FFF2-40B4-BE49-F238E27FC236}">
                <a16:creationId xmlns:a16="http://schemas.microsoft.com/office/drawing/2014/main" id="{2C8A6940-5986-45A6-B1EC-EB04F973F848}"/>
              </a:ext>
            </a:extLst>
          </p:cNvPr>
          <p:cNvSpPr>
            <a:spLocks noGrp="1"/>
          </p:cNvSpPr>
          <p:nvPr>
            <p:ph type="title"/>
          </p:nvPr>
        </p:nvSpPr>
        <p:spPr>
          <a:xfrm>
            <a:off x="944183" y="5181600"/>
            <a:ext cx="10156435" cy="1076324"/>
          </a:xfrm>
        </p:spPr>
        <p:txBody>
          <a:bodyPr vert="horz" lIns="91440" tIns="27432" rIns="91440" bIns="45720" rtlCol="0" anchor="b">
            <a:normAutofit/>
          </a:bodyPr>
          <a:lstStyle/>
          <a:p>
            <a:pPr>
              <a:lnSpc>
                <a:spcPct val="85000"/>
              </a:lnSpc>
            </a:pPr>
            <a:r>
              <a:rPr lang="en-US" dirty="0">
                <a:solidFill>
                  <a:schemeClr val="tx1"/>
                </a:solidFill>
              </a:rPr>
              <a:t>Connection establishment process</a:t>
            </a:r>
          </a:p>
        </p:txBody>
      </p:sp>
      <p:pic>
        <p:nvPicPr>
          <p:cNvPr id="4" name="Espace réservé du contenu 3" descr="Une image contenant capture d’écran&#10;&#10;Description générée avec un niveau de confiance élevé">
            <a:extLst>
              <a:ext uri="{FF2B5EF4-FFF2-40B4-BE49-F238E27FC236}">
                <a16:creationId xmlns:a16="http://schemas.microsoft.com/office/drawing/2014/main" id="{26B61A08-A1E4-4739-BC5C-553C609BCF4E}"/>
              </a:ext>
            </a:extLst>
          </p:cNvPr>
          <p:cNvPicPr>
            <a:picLocks noGrp="1" noChangeAspect="1"/>
          </p:cNvPicPr>
          <p:nvPr>
            <p:ph idx="1"/>
          </p:nvPr>
        </p:nvPicPr>
        <p:blipFill>
          <a:blip r:embed="rId3"/>
          <a:stretch>
            <a:fillRect/>
          </a:stretch>
        </p:blipFill>
        <p:spPr>
          <a:xfrm>
            <a:off x="1097280" y="654022"/>
            <a:ext cx="9594723" cy="3741940"/>
          </a:xfrm>
          <a:prstGeom prst="rect">
            <a:avLst/>
          </a:prstGeom>
        </p:spPr>
      </p:pic>
    </p:spTree>
    <p:extLst>
      <p:ext uri="{BB962C8B-B14F-4D97-AF65-F5344CB8AC3E}">
        <p14:creationId xmlns:p14="http://schemas.microsoft.com/office/powerpoint/2010/main" val="3781443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8EF2AD-15CB-4CA7-8D8C-6071E30FC80E}"/>
              </a:ext>
            </a:extLst>
          </p:cNvPr>
          <p:cNvSpPr>
            <a:spLocks noGrp="1"/>
          </p:cNvSpPr>
          <p:nvPr>
            <p:ph type="title"/>
          </p:nvPr>
        </p:nvSpPr>
        <p:spPr/>
        <p:txBody>
          <a:bodyPr/>
          <a:lstStyle/>
          <a:p>
            <a:r>
              <a:rPr lang="fr-FR" dirty="0"/>
              <a:t>The </a:t>
            </a:r>
            <a:r>
              <a:rPr lang="fr-FR" dirty="0" err="1"/>
              <a:t>attack</a:t>
            </a:r>
            <a:endParaRPr lang="en-GB" dirty="0"/>
          </a:p>
        </p:txBody>
      </p:sp>
      <p:sp>
        <p:nvSpPr>
          <p:cNvPr id="3" name="Espace réservé du contenu 2">
            <a:extLst>
              <a:ext uri="{FF2B5EF4-FFF2-40B4-BE49-F238E27FC236}">
                <a16:creationId xmlns:a16="http://schemas.microsoft.com/office/drawing/2014/main" id="{FB3E3998-32D7-4E51-B2FD-11E4B0D48EFD}"/>
              </a:ext>
            </a:extLst>
          </p:cNvPr>
          <p:cNvSpPr>
            <a:spLocks noGrp="1"/>
          </p:cNvSpPr>
          <p:nvPr>
            <p:ph idx="1"/>
          </p:nvPr>
        </p:nvSpPr>
        <p:spPr/>
        <p:txBody>
          <a:bodyPr/>
          <a:lstStyle/>
          <a:p>
            <a:r>
              <a:rPr lang="fr-FR" dirty="0"/>
              <a:t>UE </a:t>
            </a:r>
            <a:r>
              <a:rPr lang="fr-FR" dirty="0" err="1"/>
              <a:t>is</a:t>
            </a:r>
            <a:r>
              <a:rPr lang="fr-FR" dirty="0"/>
              <a:t> </a:t>
            </a:r>
            <a:r>
              <a:rPr lang="fr-FR" dirty="0" err="1"/>
              <a:t>identified</a:t>
            </a:r>
            <a:r>
              <a:rPr lang="fr-FR" dirty="0"/>
              <a:t> by C-RNTI on the MAC layer</a:t>
            </a:r>
          </a:p>
          <a:p>
            <a:r>
              <a:rPr lang="fr-FR" dirty="0" err="1"/>
              <a:t>Only</a:t>
            </a:r>
            <a:r>
              <a:rPr lang="fr-FR" dirty="0"/>
              <a:t> 10 possible RA-</a:t>
            </a:r>
            <a:r>
              <a:rPr lang="fr-FR" dirty="0" err="1"/>
              <a:t>RNTIs</a:t>
            </a:r>
            <a:endParaRPr lang="fr-FR" dirty="0"/>
          </a:p>
          <a:p>
            <a:pPr lvl="1"/>
            <a:r>
              <a:rPr lang="fr-FR" dirty="0"/>
              <a:t>RA-RNTI = 1 + </a:t>
            </a:r>
            <a:r>
              <a:rPr lang="fr-FR" dirty="0" err="1"/>
              <a:t>t_id</a:t>
            </a:r>
            <a:r>
              <a:rPr lang="fr-FR" dirty="0"/>
              <a:t> (0 &lt;= </a:t>
            </a:r>
            <a:r>
              <a:rPr lang="fr-FR" dirty="0" err="1"/>
              <a:t>t_id</a:t>
            </a:r>
            <a:r>
              <a:rPr lang="fr-FR" dirty="0"/>
              <a:t> &lt;= 9), </a:t>
            </a:r>
            <a:r>
              <a:rPr lang="fr-FR" dirty="0" err="1"/>
              <a:t>t_id</a:t>
            </a:r>
            <a:r>
              <a:rPr lang="fr-FR" dirty="0"/>
              <a:t> </a:t>
            </a:r>
            <a:r>
              <a:rPr lang="fr-FR" dirty="0" err="1"/>
              <a:t>is</a:t>
            </a:r>
            <a:r>
              <a:rPr lang="fr-FR" dirty="0"/>
              <a:t> the index of the first </a:t>
            </a:r>
            <a:r>
              <a:rPr lang="fr-FR" dirty="0" err="1"/>
              <a:t>subframe</a:t>
            </a:r>
            <a:r>
              <a:rPr lang="fr-FR" dirty="0"/>
              <a:t> of the </a:t>
            </a:r>
            <a:r>
              <a:rPr lang="fr-FR" dirty="0" err="1"/>
              <a:t>physical</a:t>
            </a:r>
            <a:r>
              <a:rPr lang="fr-FR" dirty="0"/>
              <a:t> </a:t>
            </a:r>
            <a:r>
              <a:rPr lang="fr-FR" dirty="0" err="1"/>
              <a:t>channel</a:t>
            </a:r>
            <a:endParaRPr lang="fr-FR" dirty="0"/>
          </a:p>
          <a:p>
            <a:pPr lvl="1"/>
            <a:r>
              <a:rPr lang="fr-FR" dirty="0"/>
              <a:t>Possible to monitor all RAR and </a:t>
            </a:r>
            <a:r>
              <a:rPr lang="fr-FR" dirty="0" err="1"/>
              <a:t>infer</a:t>
            </a:r>
            <a:r>
              <a:rPr lang="fr-FR" dirty="0"/>
              <a:t> the C-RNTI</a:t>
            </a:r>
          </a:p>
          <a:p>
            <a:r>
              <a:rPr lang="fr-FR" dirty="0"/>
              <a:t>Matching C-RNTI and TMSI </a:t>
            </a:r>
            <a:r>
              <a:rPr lang="fr-FR" dirty="0" err="1"/>
              <a:t>with</a:t>
            </a:r>
            <a:r>
              <a:rPr lang="fr-FR" dirty="0"/>
              <a:t> 2 </a:t>
            </a:r>
            <a:r>
              <a:rPr lang="fr-FR" dirty="0" err="1"/>
              <a:t>methods</a:t>
            </a:r>
            <a:r>
              <a:rPr lang="fr-FR" dirty="0"/>
              <a:t>:</a:t>
            </a:r>
          </a:p>
          <a:p>
            <a:pPr lvl="1"/>
            <a:r>
              <a:rPr lang="fr-FR" dirty="0"/>
              <a:t>The </a:t>
            </a:r>
            <a:r>
              <a:rPr lang="fr-FR" dirty="0" err="1"/>
              <a:t>uplink</a:t>
            </a:r>
            <a:r>
              <a:rPr lang="fr-FR" dirty="0"/>
              <a:t> sniffer</a:t>
            </a:r>
          </a:p>
          <a:p>
            <a:pPr lvl="1"/>
            <a:r>
              <a:rPr lang="fr-FR" dirty="0" err="1"/>
              <a:t>Exploiting</a:t>
            </a:r>
            <a:r>
              <a:rPr lang="fr-FR" dirty="0"/>
              <a:t> the contention-</a:t>
            </a:r>
            <a:r>
              <a:rPr lang="fr-FR" dirty="0" err="1"/>
              <a:t>based</a:t>
            </a:r>
            <a:r>
              <a:rPr lang="fr-FR" dirty="0"/>
              <a:t> </a:t>
            </a:r>
            <a:r>
              <a:rPr lang="fr-FR" dirty="0" err="1"/>
              <a:t>resolution</a:t>
            </a:r>
            <a:r>
              <a:rPr lang="fr-FR" dirty="0"/>
              <a:t> of the RRC </a:t>
            </a:r>
            <a:r>
              <a:rPr lang="fr-FR" dirty="0" err="1"/>
              <a:t>connection</a:t>
            </a:r>
            <a:r>
              <a:rPr lang="fr-FR" dirty="0"/>
              <a:t> setup</a:t>
            </a:r>
          </a:p>
          <a:p>
            <a:pPr lvl="1"/>
            <a:endParaRPr lang="fr-FR" dirty="0"/>
          </a:p>
          <a:p>
            <a:endParaRPr lang="fr-FR" dirty="0"/>
          </a:p>
          <a:p>
            <a:endParaRPr lang="en-GB" dirty="0"/>
          </a:p>
        </p:txBody>
      </p:sp>
    </p:spTree>
    <p:extLst>
      <p:ext uri="{BB962C8B-B14F-4D97-AF65-F5344CB8AC3E}">
        <p14:creationId xmlns:p14="http://schemas.microsoft.com/office/powerpoint/2010/main" val="1366471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F95281-203C-4735-8AE4-4A85951AC4DC}"/>
              </a:ext>
            </a:extLst>
          </p:cNvPr>
          <p:cNvSpPr>
            <a:spLocks noGrp="1"/>
          </p:cNvSpPr>
          <p:nvPr>
            <p:ph type="title"/>
          </p:nvPr>
        </p:nvSpPr>
        <p:spPr>
          <a:xfrm>
            <a:off x="3640533" y="287867"/>
            <a:ext cx="4534047" cy="776974"/>
          </a:xfrm>
        </p:spPr>
        <p:txBody>
          <a:bodyPr>
            <a:normAutofit/>
          </a:bodyPr>
          <a:lstStyle/>
          <a:p>
            <a:r>
              <a:rPr lang="fr-FR" dirty="0" err="1"/>
              <a:t>Uplink</a:t>
            </a:r>
            <a:r>
              <a:rPr lang="fr-FR" dirty="0"/>
              <a:t> sniffer</a:t>
            </a:r>
            <a:endParaRPr lang="en-GB" dirty="0"/>
          </a:p>
        </p:txBody>
      </p:sp>
      <p:pic>
        <p:nvPicPr>
          <p:cNvPr id="7" name="Espace réservé du contenu 3">
            <a:extLst>
              <a:ext uri="{FF2B5EF4-FFF2-40B4-BE49-F238E27FC236}">
                <a16:creationId xmlns:a16="http://schemas.microsoft.com/office/drawing/2014/main" id="{7B9D1C54-4390-45B3-A417-5D1C3EEB6A8F}"/>
              </a:ext>
            </a:extLst>
          </p:cNvPr>
          <p:cNvPicPr>
            <a:picLocks noChangeAspect="1"/>
          </p:cNvPicPr>
          <p:nvPr/>
        </p:nvPicPr>
        <p:blipFill>
          <a:blip r:embed="rId3"/>
          <a:stretch>
            <a:fillRect/>
          </a:stretch>
        </p:blipFill>
        <p:spPr>
          <a:xfrm>
            <a:off x="1453534" y="1064841"/>
            <a:ext cx="8908047" cy="3474137"/>
          </a:xfrm>
          <a:prstGeom prst="rect">
            <a:avLst/>
          </a:prstGeom>
        </p:spPr>
      </p:pic>
      <p:sp>
        <p:nvSpPr>
          <p:cNvPr id="9" name="Content Placeholder 8">
            <a:extLst>
              <a:ext uri="{FF2B5EF4-FFF2-40B4-BE49-F238E27FC236}">
                <a16:creationId xmlns:a16="http://schemas.microsoft.com/office/drawing/2014/main" id="{AA34BD0D-5071-44AE-A472-86C7E2768B9A}"/>
              </a:ext>
            </a:extLst>
          </p:cNvPr>
          <p:cNvSpPr>
            <a:spLocks noGrp="1"/>
          </p:cNvSpPr>
          <p:nvPr>
            <p:ph idx="1"/>
          </p:nvPr>
        </p:nvSpPr>
        <p:spPr>
          <a:xfrm>
            <a:off x="2235273" y="4899476"/>
            <a:ext cx="7721454" cy="1753500"/>
          </a:xfrm>
        </p:spPr>
        <p:txBody>
          <a:bodyPr>
            <a:normAutofit lnSpcReduction="10000"/>
          </a:bodyPr>
          <a:lstStyle/>
          <a:p>
            <a:r>
              <a:rPr lang="en-US" dirty="0"/>
              <a:t>UE sends RRC connection request (with TMSI)</a:t>
            </a:r>
          </a:p>
          <a:p>
            <a:r>
              <a:rPr lang="en-US" dirty="0"/>
              <a:t>C-RNTI used to filter out this specific request</a:t>
            </a:r>
          </a:p>
          <a:p>
            <a:r>
              <a:rPr lang="en-US" dirty="0"/>
              <a:t>Find uplink transmission with the corresponding C-RNTI</a:t>
            </a:r>
          </a:p>
          <a:p>
            <a:r>
              <a:rPr lang="en-US" dirty="0"/>
              <a:t>Match the C-RNTI and the TMSI</a:t>
            </a:r>
          </a:p>
        </p:txBody>
      </p:sp>
    </p:spTree>
    <p:extLst>
      <p:ext uri="{BB962C8B-B14F-4D97-AF65-F5344CB8AC3E}">
        <p14:creationId xmlns:p14="http://schemas.microsoft.com/office/powerpoint/2010/main" val="3427790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F95281-203C-4735-8AE4-4A85951AC4DC}"/>
              </a:ext>
            </a:extLst>
          </p:cNvPr>
          <p:cNvSpPr>
            <a:spLocks noGrp="1"/>
          </p:cNvSpPr>
          <p:nvPr>
            <p:ph type="title"/>
          </p:nvPr>
        </p:nvSpPr>
        <p:spPr>
          <a:xfrm>
            <a:off x="3484236" y="118533"/>
            <a:ext cx="5223527" cy="793854"/>
          </a:xfrm>
        </p:spPr>
        <p:txBody>
          <a:bodyPr>
            <a:normAutofit/>
          </a:bodyPr>
          <a:lstStyle/>
          <a:p>
            <a:r>
              <a:rPr lang="fr-FR" dirty="0" err="1"/>
              <a:t>Downlink</a:t>
            </a:r>
            <a:r>
              <a:rPr lang="fr-FR" dirty="0"/>
              <a:t> sniffer</a:t>
            </a:r>
            <a:endParaRPr lang="en-GB" dirty="0"/>
          </a:p>
        </p:txBody>
      </p:sp>
      <p:sp>
        <p:nvSpPr>
          <p:cNvPr id="9" name="Content Placeholder 8">
            <a:extLst>
              <a:ext uri="{FF2B5EF4-FFF2-40B4-BE49-F238E27FC236}">
                <a16:creationId xmlns:a16="http://schemas.microsoft.com/office/drawing/2014/main" id="{AA34BD0D-5071-44AE-A472-86C7E2768B9A}"/>
              </a:ext>
            </a:extLst>
          </p:cNvPr>
          <p:cNvSpPr>
            <a:spLocks noGrp="1"/>
          </p:cNvSpPr>
          <p:nvPr>
            <p:ph idx="1"/>
          </p:nvPr>
        </p:nvSpPr>
        <p:spPr>
          <a:xfrm>
            <a:off x="1205910" y="4386525"/>
            <a:ext cx="9749958" cy="2115876"/>
          </a:xfrm>
        </p:spPr>
        <p:txBody>
          <a:bodyPr>
            <a:normAutofit/>
          </a:bodyPr>
          <a:lstStyle/>
          <a:p>
            <a:r>
              <a:rPr lang="en-US" dirty="0"/>
              <a:t>In (1), it’s possible that multiple UEs send the same RAP</a:t>
            </a:r>
          </a:p>
          <a:p>
            <a:r>
              <a:rPr lang="en-US" dirty="0"/>
              <a:t>In case of contention resolution, (4) has to include previous uplink data unit</a:t>
            </a:r>
          </a:p>
          <a:p>
            <a:r>
              <a:rPr lang="en-US" dirty="0"/>
              <a:t>Previous uplink = RRC Connection Request</a:t>
            </a:r>
          </a:p>
          <a:p>
            <a:r>
              <a:rPr lang="en-US" dirty="0"/>
              <a:t>Match the C-RNTI from (2) and the TMSI from (4)</a:t>
            </a:r>
          </a:p>
          <a:p>
            <a:endParaRPr lang="en-US" dirty="0"/>
          </a:p>
        </p:txBody>
      </p:sp>
      <p:pic>
        <p:nvPicPr>
          <p:cNvPr id="5" name="Espace réservé du contenu 3">
            <a:extLst>
              <a:ext uri="{FF2B5EF4-FFF2-40B4-BE49-F238E27FC236}">
                <a16:creationId xmlns:a16="http://schemas.microsoft.com/office/drawing/2014/main" id="{AB070809-A69A-4341-A27E-0B0274CB20C6}"/>
              </a:ext>
            </a:extLst>
          </p:cNvPr>
          <p:cNvPicPr>
            <a:picLocks noChangeAspect="1"/>
          </p:cNvPicPr>
          <p:nvPr/>
        </p:nvPicPr>
        <p:blipFill>
          <a:blip r:embed="rId3"/>
          <a:stretch>
            <a:fillRect/>
          </a:stretch>
        </p:blipFill>
        <p:spPr>
          <a:xfrm>
            <a:off x="1640795" y="912387"/>
            <a:ext cx="8908047" cy="3474137"/>
          </a:xfrm>
          <a:prstGeom prst="rect">
            <a:avLst/>
          </a:prstGeom>
        </p:spPr>
      </p:pic>
    </p:spTree>
    <p:extLst>
      <p:ext uri="{BB962C8B-B14F-4D97-AF65-F5344CB8AC3E}">
        <p14:creationId xmlns:p14="http://schemas.microsoft.com/office/powerpoint/2010/main" val="2604737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6D51C7-8577-49DC-B1A2-5DF9F4A5B11B}"/>
              </a:ext>
            </a:extLst>
          </p:cNvPr>
          <p:cNvSpPr>
            <a:spLocks noGrp="1"/>
          </p:cNvSpPr>
          <p:nvPr>
            <p:ph type="title"/>
          </p:nvPr>
        </p:nvSpPr>
        <p:spPr/>
        <p:txBody>
          <a:bodyPr/>
          <a:lstStyle/>
          <a:p>
            <a:r>
              <a:rPr lang="fr-FR" dirty="0" err="1"/>
              <a:t>Experiment</a:t>
            </a:r>
            <a:endParaRPr lang="en-GB" dirty="0"/>
          </a:p>
        </p:txBody>
      </p:sp>
      <p:sp>
        <p:nvSpPr>
          <p:cNvPr id="3" name="Espace réservé du contenu 2">
            <a:extLst>
              <a:ext uri="{FF2B5EF4-FFF2-40B4-BE49-F238E27FC236}">
                <a16:creationId xmlns:a16="http://schemas.microsoft.com/office/drawing/2014/main" id="{53B6272F-DB18-4F26-AD39-E0B912F8A020}"/>
              </a:ext>
            </a:extLst>
          </p:cNvPr>
          <p:cNvSpPr>
            <a:spLocks noGrp="1"/>
          </p:cNvSpPr>
          <p:nvPr>
            <p:ph idx="1"/>
          </p:nvPr>
        </p:nvSpPr>
        <p:spPr>
          <a:xfrm>
            <a:off x="1261872" y="1828800"/>
            <a:ext cx="9355328" cy="4351337"/>
          </a:xfrm>
        </p:spPr>
        <p:txBody>
          <a:bodyPr>
            <a:normAutofit lnSpcReduction="10000"/>
          </a:bodyPr>
          <a:lstStyle/>
          <a:p>
            <a:r>
              <a:rPr lang="fr-FR" sz="2400" dirty="0" err="1"/>
              <a:t>Two</a:t>
            </a:r>
            <a:r>
              <a:rPr lang="fr-FR" sz="2400" dirty="0"/>
              <a:t> Software </a:t>
            </a:r>
            <a:r>
              <a:rPr lang="fr-FR" sz="2400" dirty="0" err="1"/>
              <a:t>Defined</a:t>
            </a:r>
            <a:r>
              <a:rPr lang="fr-FR" sz="2400" dirty="0"/>
              <a:t> Radios (</a:t>
            </a:r>
            <a:r>
              <a:rPr lang="fr-FR" sz="2400" dirty="0" err="1"/>
              <a:t>SDRs</a:t>
            </a:r>
            <a:r>
              <a:rPr lang="fr-FR" sz="2400" dirty="0"/>
              <a:t>)</a:t>
            </a:r>
          </a:p>
          <a:p>
            <a:pPr lvl="1"/>
            <a:r>
              <a:rPr lang="fr-FR" sz="2000" dirty="0"/>
              <a:t>The UE</a:t>
            </a:r>
          </a:p>
          <a:p>
            <a:pPr lvl="1"/>
            <a:r>
              <a:rPr lang="fr-FR" sz="2000" dirty="0"/>
              <a:t>The </a:t>
            </a:r>
            <a:r>
              <a:rPr lang="fr-FR" sz="2000" dirty="0" err="1"/>
              <a:t>Downlink</a:t>
            </a:r>
            <a:r>
              <a:rPr lang="fr-FR" sz="2000" dirty="0"/>
              <a:t> sniffer</a:t>
            </a:r>
          </a:p>
          <a:p>
            <a:r>
              <a:rPr lang="fr-FR" sz="2400" dirty="0"/>
              <a:t>Target UE</a:t>
            </a:r>
          </a:p>
          <a:p>
            <a:pPr lvl="1"/>
            <a:r>
              <a:rPr lang="fr-FR" sz="2000" dirty="0" err="1"/>
              <a:t>Implements</a:t>
            </a:r>
            <a:r>
              <a:rPr lang="fr-FR" sz="2000" dirty="0"/>
              <a:t> </a:t>
            </a:r>
            <a:r>
              <a:rPr lang="fr-FR" sz="2000" dirty="0" err="1"/>
              <a:t>srsUE</a:t>
            </a:r>
            <a:r>
              <a:rPr lang="fr-FR" sz="2000" dirty="0"/>
              <a:t> (all </a:t>
            </a:r>
            <a:r>
              <a:rPr lang="fr-FR" sz="2000" dirty="0" err="1"/>
              <a:t>layers</a:t>
            </a:r>
            <a:r>
              <a:rPr lang="fr-FR" sz="2000" dirty="0"/>
              <a:t>)</a:t>
            </a:r>
          </a:p>
          <a:p>
            <a:pPr lvl="1"/>
            <a:r>
              <a:rPr lang="fr-FR" sz="2000" dirty="0"/>
              <a:t>Can </a:t>
            </a:r>
            <a:r>
              <a:rPr lang="fr-FR" sz="2000" dirty="0" err="1"/>
              <a:t>connect</a:t>
            </a:r>
            <a:r>
              <a:rPr lang="fr-FR" sz="2000" dirty="0"/>
              <a:t> to a commercial network</a:t>
            </a:r>
          </a:p>
          <a:p>
            <a:r>
              <a:rPr lang="fr-FR" sz="2400" dirty="0" err="1"/>
              <a:t>Downlink</a:t>
            </a:r>
            <a:r>
              <a:rPr lang="fr-FR" sz="2400" dirty="0"/>
              <a:t> sniffer</a:t>
            </a:r>
          </a:p>
          <a:p>
            <a:pPr lvl="1"/>
            <a:r>
              <a:rPr lang="fr-FR" sz="2000" dirty="0" err="1"/>
              <a:t>Implements</a:t>
            </a:r>
            <a:r>
              <a:rPr lang="fr-FR" sz="2000" dirty="0"/>
              <a:t> </a:t>
            </a:r>
            <a:r>
              <a:rPr lang="fr-FR" sz="2000" dirty="0" err="1"/>
              <a:t>srsLTE</a:t>
            </a:r>
            <a:endParaRPr lang="fr-FR" sz="2000" dirty="0"/>
          </a:p>
          <a:p>
            <a:pPr lvl="1"/>
            <a:r>
              <a:rPr lang="fr-FR" sz="2000" dirty="0" err="1"/>
              <a:t>Listens</a:t>
            </a:r>
            <a:r>
              <a:rPr lang="fr-FR" sz="2000" dirty="0"/>
              <a:t> to broadcast channels of </a:t>
            </a:r>
            <a:r>
              <a:rPr lang="fr-FR" sz="2000" dirty="0" err="1"/>
              <a:t>eNodeB</a:t>
            </a:r>
            <a:endParaRPr lang="fr-FR" sz="2000" dirty="0"/>
          </a:p>
          <a:p>
            <a:r>
              <a:rPr lang="fr-FR" sz="2400" dirty="0">
                <a:solidFill>
                  <a:srgbClr val="C00000"/>
                </a:solidFill>
              </a:rPr>
              <a:t>All traces</a:t>
            </a:r>
            <a:r>
              <a:rPr lang="fr-FR" sz="2400" dirty="0"/>
              <a:t> at the UL and DL </a:t>
            </a:r>
            <a:r>
              <a:rPr lang="fr-FR" sz="2400" dirty="0" err="1"/>
              <a:t>sniffers</a:t>
            </a:r>
            <a:r>
              <a:rPr lang="fr-FR" sz="2400" dirty="0"/>
              <a:t> are </a:t>
            </a:r>
            <a:r>
              <a:rPr lang="fr-FR" sz="2400" dirty="0" err="1"/>
              <a:t>recorded</a:t>
            </a:r>
            <a:r>
              <a:rPr lang="fr-FR" sz="2400" dirty="0"/>
              <a:t> to </a:t>
            </a:r>
            <a:r>
              <a:rPr lang="fr-FR" sz="2400" dirty="0" err="1"/>
              <a:t>evaluate</a:t>
            </a:r>
            <a:r>
              <a:rPr lang="fr-FR" sz="2400" dirty="0"/>
              <a:t> the </a:t>
            </a:r>
            <a:r>
              <a:rPr lang="fr-FR" sz="2400" dirty="0" err="1"/>
              <a:t>attack</a:t>
            </a:r>
            <a:endParaRPr lang="fr-FR" sz="2400" dirty="0"/>
          </a:p>
          <a:p>
            <a:pPr lvl="1"/>
            <a:endParaRPr lang="fr-FR" sz="2000" dirty="0"/>
          </a:p>
          <a:p>
            <a:pPr lvl="1"/>
            <a:endParaRPr lang="en-GB" sz="2000" dirty="0"/>
          </a:p>
        </p:txBody>
      </p:sp>
    </p:spTree>
    <p:extLst>
      <p:ext uri="{BB962C8B-B14F-4D97-AF65-F5344CB8AC3E}">
        <p14:creationId xmlns:p14="http://schemas.microsoft.com/office/powerpoint/2010/main" val="504766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1B01B9-724E-46E6-A5E5-EAE8A1307AA8}"/>
              </a:ext>
            </a:extLst>
          </p:cNvPr>
          <p:cNvSpPr>
            <a:spLocks noGrp="1"/>
          </p:cNvSpPr>
          <p:nvPr>
            <p:ph type="title"/>
          </p:nvPr>
        </p:nvSpPr>
        <p:spPr/>
        <p:txBody>
          <a:bodyPr/>
          <a:lstStyle/>
          <a:p>
            <a:r>
              <a:rPr lang="fr-FR" dirty="0" err="1"/>
              <a:t>Experiment</a:t>
            </a:r>
            <a:r>
              <a:rPr lang="fr-FR" dirty="0"/>
              <a:t>: Attack </a:t>
            </a:r>
            <a:r>
              <a:rPr lang="fr-FR" dirty="0" err="1"/>
              <a:t>steps</a:t>
            </a:r>
            <a:endParaRPr lang="en-GB" dirty="0"/>
          </a:p>
        </p:txBody>
      </p:sp>
      <p:sp>
        <p:nvSpPr>
          <p:cNvPr id="3" name="Espace réservé du contenu 2">
            <a:extLst>
              <a:ext uri="{FF2B5EF4-FFF2-40B4-BE49-F238E27FC236}">
                <a16:creationId xmlns:a16="http://schemas.microsoft.com/office/drawing/2014/main" id="{FBA29EBA-D2AF-4ABE-9EA5-C3F57E716000}"/>
              </a:ext>
            </a:extLst>
          </p:cNvPr>
          <p:cNvSpPr>
            <a:spLocks noGrp="1"/>
          </p:cNvSpPr>
          <p:nvPr>
            <p:ph idx="1"/>
          </p:nvPr>
        </p:nvSpPr>
        <p:spPr/>
        <p:txBody>
          <a:bodyPr/>
          <a:lstStyle/>
          <a:p>
            <a:pPr marL="457200" indent="-457200">
              <a:buFont typeface="+mj-lt"/>
              <a:buAutoNum type="arabicPeriod"/>
            </a:pPr>
            <a:r>
              <a:rPr lang="fr-FR" dirty="0"/>
              <a:t>TCP </a:t>
            </a:r>
            <a:r>
              <a:rPr lang="fr-FR" dirty="0" err="1"/>
              <a:t>connection</a:t>
            </a:r>
            <a:r>
              <a:rPr lang="fr-FR" dirty="0"/>
              <a:t> to trigger radio </a:t>
            </a:r>
            <a:r>
              <a:rPr lang="fr-FR" dirty="0" err="1"/>
              <a:t>connection</a:t>
            </a:r>
            <a:r>
              <a:rPr lang="fr-FR" dirty="0"/>
              <a:t> establishment process</a:t>
            </a:r>
          </a:p>
          <a:p>
            <a:pPr marL="457200" indent="-457200">
              <a:buFont typeface="+mj-lt"/>
              <a:buAutoNum type="arabicPeriod"/>
            </a:pPr>
            <a:r>
              <a:rPr lang="fr-FR" dirty="0" err="1"/>
              <a:t>Downlink</a:t>
            </a:r>
            <a:r>
              <a:rPr lang="fr-FR" dirty="0"/>
              <a:t> sniffer </a:t>
            </a:r>
            <a:r>
              <a:rPr lang="fr-FR" dirty="0" err="1"/>
              <a:t>eavesdrops</a:t>
            </a:r>
            <a:r>
              <a:rPr lang="fr-FR" dirty="0"/>
              <a:t> </a:t>
            </a:r>
            <a:r>
              <a:rPr lang="fr-FR" dirty="0" err="1"/>
              <a:t>RARs</a:t>
            </a:r>
            <a:r>
              <a:rPr lang="fr-FR" dirty="0"/>
              <a:t> of </a:t>
            </a:r>
            <a:r>
              <a:rPr lang="fr-FR" dirty="0" err="1"/>
              <a:t>eNodeB</a:t>
            </a:r>
            <a:r>
              <a:rPr lang="fr-FR" dirty="0"/>
              <a:t> and </a:t>
            </a:r>
            <a:r>
              <a:rPr lang="fr-FR" dirty="0" err="1"/>
              <a:t>get</a:t>
            </a:r>
            <a:r>
              <a:rPr lang="fr-FR" dirty="0"/>
              <a:t> all C-</a:t>
            </a:r>
            <a:r>
              <a:rPr lang="fr-FR" dirty="0" err="1"/>
              <a:t>RNTIs</a:t>
            </a:r>
            <a:endParaRPr lang="fr-FR" dirty="0"/>
          </a:p>
          <a:p>
            <a:pPr marL="457200" indent="-457200">
              <a:buFont typeface="+mj-lt"/>
              <a:buAutoNum type="arabicPeriod"/>
            </a:pPr>
            <a:r>
              <a:rPr lang="fr-FR" dirty="0" err="1"/>
              <a:t>eNodeB</a:t>
            </a:r>
            <a:r>
              <a:rPr lang="fr-FR" dirty="0"/>
              <a:t> </a:t>
            </a:r>
            <a:r>
              <a:rPr lang="fr-FR" dirty="0" err="1"/>
              <a:t>sends</a:t>
            </a:r>
            <a:r>
              <a:rPr lang="fr-FR" dirty="0"/>
              <a:t> TMSI in RRC </a:t>
            </a:r>
            <a:r>
              <a:rPr lang="fr-FR" dirty="0" err="1"/>
              <a:t>connection</a:t>
            </a:r>
            <a:r>
              <a:rPr lang="fr-FR" dirty="0"/>
              <a:t> setup </a:t>
            </a:r>
            <a:r>
              <a:rPr lang="fr-FR" dirty="0" err="1"/>
              <a:t>within</a:t>
            </a:r>
            <a:r>
              <a:rPr lang="fr-FR" dirty="0"/>
              <a:t> the contention-</a:t>
            </a:r>
            <a:r>
              <a:rPr lang="fr-FR" dirty="0" err="1"/>
              <a:t>based</a:t>
            </a:r>
            <a:r>
              <a:rPr lang="fr-FR" dirty="0"/>
              <a:t> </a:t>
            </a:r>
            <a:r>
              <a:rPr lang="fr-FR" dirty="0" err="1"/>
              <a:t>resolution</a:t>
            </a:r>
            <a:r>
              <a:rPr lang="fr-FR" dirty="0"/>
              <a:t> </a:t>
            </a:r>
            <a:r>
              <a:rPr lang="fr-FR" dirty="0" err="1"/>
              <a:t>which</a:t>
            </a:r>
            <a:r>
              <a:rPr lang="fr-FR" dirty="0"/>
              <a:t> </a:t>
            </a:r>
            <a:r>
              <a:rPr lang="fr-FR" dirty="0" err="1"/>
              <a:t>is</a:t>
            </a:r>
            <a:r>
              <a:rPr lang="fr-FR" dirty="0"/>
              <a:t> </a:t>
            </a:r>
            <a:r>
              <a:rPr lang="fr-FR" dirty="0" err="1"/>
              <a:t>eavesdropped</a:t>
            </a:r>
            <a:r>
              <a:rPr lang="fr-FR" dirty="0"/>
              <a:t> by DL sniffer</a:t>
            </a:r>
          </a:p>
          <a:p>
            <a:pPr marL="457200" indent="-457200">
              <a:buFont typeface="+mj-lt"/>
              <a:buAutoNum type="arabicPeriod"/>
            </a:pPr>
            <a:r>
              <a:rPr lang="fr-FR" dirty="0"/>
              <a:t>Match the set of C-</a:t>
            </a:r>
            <a:r>
              <a:rPr lang="fr-FR" dirty="0" err="1"/>
              <a:t>RNTIs</a:t>
            </a:r>
            <a:r>
              <a:rPr lang="fr-FR" dirty="0"/>
              <a:t> </a:t>
            </a:r>
            <a:r>
              <a:rPr lang="fr-FR" dirty="0" err="1"/>
              <a:t>with</a:t>
            </a:r>
            <a:r>
              <a:rPr lang="fr-FR" dirty="0"/>
              <a:t> the </a:t>
            </a:r>
            <a:r>
              <a:rPr lang="fr-FR" dirty="0" err="1"/>
              <a:t>eavesdropped</a:t>
            </a:r>
            <a:r>
              <a:rPr lang="fr-FR" dirty="0"/>
              <a:t> TMSI </a:t>
            </a:r>
            <a:r>
              <a:rPr lang="fr-FR" dirty="0" err="1"/>
              <a:t>from</a:t>
            </a:r>
            <a:r>
              <a:rPr lang="fr-FR" dirty="0"/>
              <a:t> 3.</a:t>
            </a:r>
          </a:p>
          <a:p>
            <a:endParaRPr lang="fr-FR" dirty="0"/>
          </a:p>
          <a:p>
            <a:endParaRPr lang="en-GB" dirty="0"/>
          </a:p>
        </p:txBody>
      </p:sp>
    </p:spTree>
    <p:extLst>
      <p:ext uri="{BB962C8B-B14F-4D97-AF65-F5344CB8AC3E}">
        <p14:creationId xmlns:p14="http://schemas.microsoft.com/office/powerpoint/2010/main" val="920139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7DE046-2834-4960-A432-BF240F7351A1}"/>
              </a:ext>
            </a:extLst>
          </p:cNvPr>
          <p:cNvSpPr>
            <a:spLocks noGrp="1"/>
          </p:cNvSpPr>
          <p:nvPr>
            <p:ph type="title"/>
          </p:nvPr>
        </p:nvSpPr>
        <p:spPr/>
        <p:txBody>
          <a:bodyPr/>
          <a:lstStyle/>
          <a:p>
            <a:r>
              <a:rPr lang="fr-FR" dirty="0"/>
              <a:t>Identity Mapping </a:t>
            </a:r>
            <a:r>
              <a:rPr lang="fr-FR" dirty="0" err="1"/>
              <a:t>Results</a:t>
            </a:r>
            <a:endParaRPr lang="en-GB" dirty="0"/>
          </a:p>
        </p:txBody>
      </p:sp>
      <p:sp>
        <p:nvSpPr>
          <p:cNvPr id="3" name="Espace réservé du contenu 2">
            <a:extLst>
              <a:ext uri="{FF2B5EF4-FFF2-40B4-BE49-F238E27FC236}">
                <a16:creationId xmlns:a16="http://schemas.microsoft.com/office/drawing/2014/main" id="{90D35EE2-4106-4927-B460-1B7932F71EE2}"/>
              </a:ext>
            </a:extLst>
          </p:cNvPr>
          <p:cNvSpPr>
            <a:spLocks noGrp="1"/>
          </p:cNvSpPr>
          <p:nvPr>
            <p:ph idx="1"/>
          </p:nvPr>
        </p:nvSpPr>
        <p:spPr>
          <a:xfrm>
            <a:off x="1261872" y="1828800"/>
            <a:ext cx="8595360" cy="4351337"/>
          </a:xfrm>
        </p:spPr>
        <p:txBody>
          <a:bodyPr/>
          <a:lstStyle/>
          <a:p>
            <a:r>
              <a:rPr lang="fr-FR" dirty="0"/>
              <a:t>Attack </a:t>
            </a:r>
            <a:r>
              <a:rPr lang="fr-FR" b="1" dirty="0" err="1">
                <a:solidFill>
                  <a:srgbClr val="00B050"/>
                </a:solidFill>
              </a:rPr>
              <a:t>successfully</a:t>
            </a:r>
            <a:r>
              <a:rPr lang="fr-FR" dirty="0"/>
              <a:t> </a:t>
            </a:r>
            <a:r>
              <a:rPr lang="fr-FR" dirty="0" err="1"/>
              <a:t>performed</a:t>
            </a:r>
            <a:r>
              <a:rPr lang="fr-FR" dirty="0"/>
              <a:t> 3 times </a:t>
            </a:r>
            <a:r>
              <a:rPr lang="fr-FR" dirty="0" err="1"/>
              <a:t>with</a:t>
            </a:r>
            <a:r>
              <a:rPr lang="fr-FR" dirty="0"/>
              <a:t> </a:t>
            </a:r>
            <a:r>
              <a:rPr lang="fr-FR" dirty="0" err="1"/>
              <a:t>downlink</a:t>
            </a:r>
            <a:r>
              <a:rPr lang="fr-FR" dirty="0"/>
              <a:t> sniffer</a:t>
            </a:r>
          </a:p>
          <a:p>
            <a:r>
              <a:rPr lang="fr-FR" dirty="0"/>
              <a:t>TMSI and C-RNTI mapping information </a:t>
            </a:r>
            <a:r>
              <a:rPr lang="fr-FR" dirty="0" err="1"/>
              <a:t>from</a:t>
            </a:r>
            <a:r>
              <a:rPr lang="fr-FR" dirty="0"/>
              <a:t> </a:t>
            </a:r>
            <a:r>
              <a:rPr lang="fr-FR" b="1" dirty="0" err="1">
                <a:solidFill>
                  <a:srgbClr val="C00000"/>
                </a:solidFill>
              </a:rPr>
              <a:t>arbitrary</a:t>
            </a:r>
            <a:r>
              <a:rPr lang="fr-FR" dirty="0"/>
              <a:t> UE but no a </a:t>
            </a:r>
            <a:r>
              <a:rPr lang="fr-FR" b="1" dirty="0" err="1">
                <a:solidFill>
                  <a:srgbClr val="C00000"/>
                </a:solidFill>
              </a:rPr>
              <a:t>specific</a:t>
            </a:r>
            <a:r>
              <a:rPr lang="fr-FR" dirty="0"/>
              <a:t> UE</a:t>
            </a:r>
          </a:p>
          <a:p>
            <a:r>
              <a:rPr lang="fr-FR" dirty="0"/>
              <a:t>96 911 </a:t>
            </a:r>
            <a:r>
              <a:rPr lang="fr-FR" dirty="0" err="1"/>
              <a:t>connection</a:t>
            </a:r>
            <a:r>
              <a:rPr lang="fr-FR" dirty="0"/>
              <a:t> establishment </a:t>
            </a:r>
            <a:r>
              <a:rPr lang="fr-FR" dirty="0" err="1"/>
              <a:t>procedures</a:t>
            </a:r>
            <a:r>
              <a:rPr lang="fr-FR" dirty="0"/>
              <a:t> </a:t>
            </a:r>
            <a:r>
              <a:rPr lang="fr-FR" dirty="0" err="1"/>
              <a:t>recorded</a:t>
            </a:r>
            <a:r>
              <a:rPr lang="fr-FR" dirty="0"/>
              <a:t> in 5 </a:t>
            </a:r>
            <a:r>
              <a:rPr lang="fr-FR" dirty="0" err="1"/>
              <a:t>days</a:t>
            </a:r>
            <a:endParaRPr lang="fr-FR" dirty="0"/>
          </a:p>
          <a:p>
            <a:r>
              <a:rPr lang="fr-FR" dirty="0"/>
              <a:t>96.85% </a:t>
            </a:r>
            <a:r>
              <a:rPr lang="fr-FR" dirty="0" err="1"/>
              <a:t>contained</a:t>
            </a:r>
            <a:r>
              <a:rPr lang="fr-FR" dirty="0"/>
              <a:t> </a:t>
            </a:r>
            <a:r>
              <a:rPr lang="fr-FR" b="1" dirty="0">
                <a:solidFill>
                  <a:srgbClr val="00B050"/>
                </a:solidFill>
              </a:rPr>
              <a:t>contention-</a:t>
            </a:r>
            <a:r>
              <a:rPr lang="fr-FR" b="1" dirty="0" err="1">
                <a:solidFill>
                  <a:srgbClr val="00B050"/>
                </a:solidFill>
              </a:rPr>
              <a:t>based</a:t>
            </a:r>
            <a:r>
              <a:rPr lang="fr-FR" b="1" dirty="0">
                <a:solidFill>
                  <a:srgbClr val="00B050"/>
                </a:solidFill>
              </a:rPr>
              <a:t> </a:t>
            </a:r>
            <a:r>
              <a:rPr lang="fr-FR" b="1" dirty="0" err="1">
                <a:solidFill>
                  <a:srgbClr val="00B050"/>
                </a:solidFill>
              </a:rPr>
              <a:t>resolution</a:t>
            </a:r>
            <a:endParaRPr lang="fr-FR" b="1" dirty="0">
              <a:solidFill>
                <a:srgbClr val="00B050"/>
              </a:solidFill>
            </a:endParaRPr>
          </a:p>
          <a:p>
            <a:r>
              <a:rPr lang="fr-FR" dirty="0"/>
              <a:t>91.75% </a:t>
            </a:r>
            <a:r>
              <a:rPr lang="fr-FR" dirty="0" err="1"/>
              <a:t>contain</a:t>
            </a:r>
            <a:r>
              <a:rPr lang="fr-FR" dirty="0"/>
              <a:t> TMSI</a:t>
            </a:r>
          </a:p>
          <a:p>
            <a:endParaRPr lang="fr-FR" dirty="0"/>
          </a:p>
          <a:p>
            <a:endParaRPr lang="fr-FR" dirty="0"/>
          </a:p>
        </p:txBody>
      </p:sp>
      <p:sp>
        <p:nvSpPr>
          <p:cNvPr id="4" name="Rectangle : coins arrondis 3">
            <a:extLst>
              <a:ext uri="{FF2B5EF4-FFF2-40B4-BE49-F238E27FC236}">
                <a16:creationId xmlns:a16="http://schemas.microsoft.com/office/drawing/2014/main" id="{2BFA557E-1F39-429D-B013-3D741BC8A97D}"/>
              </a:ext>
            </a:extLst>
          </p:cNvPr>
          <p:cNvSpPr/>
          <p:nvPr/>
        </p:nvSpPr>
        <p:spPr>
          <a:xfrm>
            <a:off x="2397252" y="4800244"/>
            <a:ext cx="6324600" cy="10668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sz="2400" dirty="0"/>
              <a:t>Real-world </a:t>
            </a:r>
            <a:r>
              <a:rPr lang="fr-FR" sz="2400" dirty="0" err="1"/>
              <a:t>applicability</a:t>
            </a:r>
            <a:r>
              <a:rPr lang="fr-FR" sz="2400" dirty="0"/>
              <a:t>?</a:t>
            </a:r>
            <a:endParaRPr lang="en-GB" sz="2400" dirty="0"/>
          </a:p>
        </p:txBody>
      </p:sp>
      <p:pic>
        <p:nvPicPr>
          <p:cNvPr id="7" name="Graphique 6" descr="Fermer">
            <a:extLst>
              <a:ext uri="{FF2B5EF4-FFF2-40B4-BE49-F238E27FC236}">
                <a16:creationId xmlns:a16="http://schemas.microsoft.com/office/drawing/2014/main" id="{BD6727EF-9F1D-45C1-891F-9D02B028DC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67148" y="4641240"/>
            <a:ext cx="1384808" cy="1384808"/>
          </a:xfrm>
          <a:prstGeom prst="rect">
            <a:avLst/>
          </a:prstGeom>
        </p:spPr>
      </p:pic>
    </p:spTree>
    <p:extLst>
      <p:ext uri="{BB962C8B-B14F-4D97-AF65-F5344CB8AC3E}">
        <p14:creationId xmlns:p14="http://schemas.microsoft.com/office/powerpoint/2010/main" val="118607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A313E5-E93A-4132-BAF9-036DF3643BB0}"/>
              </a:ext>
            </a:extLst>
          </p:cNvPr>
          <p:cNvSpPr>
            <a:spLocks noGrp="1"/>
          </p:cNvSpPr>
          <p:nvPr>
            <p:ph type="title"/>
          </p:nvPr>
        </p:nvSpPr>
        <p:spPr/>
        <p:txBody>
          <a:bodyPr/>
          <a:lstStyle/>
          <a:p>
            <a:r>
              <a:rPr lang="fr-FR" dirty="0" err="1"/>
              <a:t>Website</a:t>
            </a:r>
            <a:r>
              <a:rPr lang="fr-FR" dirty="0"/>
              <a:t> fingerprinting </a:t>
            </a:r>
            <a:r>
              <a:rPr lang="fr-FR" dirty="0" err="1"/>
              <a:t>attack</a:t>
            </a:r>
            <a:endParaRPr lang="en-GB" dirty="0"/>
          </a:p>
        </p:txBody>
      </p:sp>
      <p:sp>
        <p:nvSpPr>
          <p:cNvPr id="3" name="Espace réservé du contenu 2">
            <a:extLst>
              <a:ext uri="{FF2B5EF4-FFF2-40B4-BE49-F238E27FC236}">
                <a16:creationId xmlns:a16="http://schemas.microsoft.com/office/drawing/2014/main" id="{18A06969-F39F-4A65-B625-758A2173F85A}"/>
              </a:ext>
            </a:extLst>
          </p:cNvPr>
          <p:cNvSpPr>
            <a:spLocks noGrp="1"/>
          </p:cNvSpPr>
          <p:nvPr>
            <p:ph idx="1"/>
          </p:nvPr>
        </p:nvSpPr>
        <p:spPr/>
        <p:txBody>
          <a:bodyPr>
            <a:normAutofit/>
          </a:bodyPr>
          <a:lstStyle/>
          <a:p>
            <a:r>
              <a:rPr lang="fr-FR" sz="2400" dirty="0" err="1"/>
              <a:t>What</a:t>
            </a:r>
            <a:r>
              <a:rPr lang="fr-FR" sz="2400" dirty="0"/>
              <a:t> </a:t>
            </a:r>
            <a:r>
              <a:rPr lang="fr-FR" sz="2400" dirty="0" err="1"/>
              <a:t>is</a:t>
            </a:r>
            <a:r>
              <a:rPr lang="fr-FR" sz="2400" dirty="0"/>
              <a:t> the goal?</a:t>
            </a:r>
          </a:p>
          <a:p>
            <a:pPr lvl="1"/>
            <a:r>
              <a:rPr lang="fr-FR" sz="2000" dirty="0"/>
              <a:t>Learning the destination of a </a:t>
            </a:r>
            <a:r>
              <a:rPr lang="fr-FR" sz="2000" dirty="0" err="1"/>
              <a:t>connection</a:t>
            </a:r>
            <a:endParaRPr lang="fr-FR" sz="2000" dirty="0"/>
          </a:p>
          <a:p>
            <a:r>
              <a:rPr lang="fr-FR" sz="2400" dirty="0"/>
              <a:t>MAC layer </a:t>
            </a:r>
            <a:r>
              <a:rPr lang="fr-FR" sz="2400" dirty="0" err="1">
                <a:solidFill>
                  <a:srgbClr val="00B050"/>
                </a:solidFill>
              </a:rPr>
              <a:t>schedules</a:t>
            </a:r>
            <a:r>
              <a:rPr lang="fr-FR" sz="2400" dirty="0"/>
              <a:t> data transmission of a </a:t>
            </a:r>
            <a:r>
              <a:rPr lang="fr-FR" sz="2400" dirty="0" err="1"/>
              <a:t>connection</a:t>
            </a:r>
            <a:r>
              <a:rPr lang="fr-FR" sz="2400" dirty="0"/>
              <a:t> (DCI)</a:t>
            </a:r>
          </a:p>
          <a:p>
            <a:pPr lvl="1"/>
            <a:r>
              <a:rPr lang="fr-FR" sz="2000" dirty="0"/>
              <a:t>Data allocation for </a:t>
            </a:r>
            <a:r>
              <a:rPr lang="fr-FR" sz="2000" dirty="0" err="1"/>
              <a:t>uplink</a:t>
            </a:r>
            <a:r>
              <a:rPr lang="fr-FR" sz="2000" dirty="0"/>
              <a:t> and </a:t>
            </a:r>
            <a:r>
              <a:rPr lang="fr-FR" sz="2000" dirty="0" err="1"/>
              <a:t>downlink</a:t>
            </a:r>
            <a:r>
              <a:rPr lang="fr-FR" sz="2000" dirty="0"/>
              <a:t> for </a:t>
            </a:r>
            <a:r>
              <a:rPr lang="fr-FR" sz="2000" dirty="0" err="1"/>
              <a:t>each</a:t>
            </a:r>
            <a:r>
              <a:rPr lang="fr-FR" sz="2000" dirty="0"/>
              <a:t> user</a:t>
            </a:r>
          </a:p>
          <a:p>
            <a:pPr lvl="1"/>
            <a:r>
              <a:rPr lang="fr-FR" sz="2000" dirty="0" err="1"/>
              <a:t>Sends</a:t>
            </a:r>
            <a:r>
              <a:rPr lang="fr-FR" sz="2000" dirty="0"/>
              <a:t> the data allocation to </a:t>
            </a:r>
            <a:r>
              <a:rPr lang="fr-FR" sz="2000" dirty="0" err="1"/>
              <a:t>each</a:t>
            </a:r>
            <a:r>
              <a:rPr lang="fr-FR" sz="2000" dirty="0"/>
              <a:t> UE in a DCI message</a:t>
            </a:r>
          </a:p>
          <a:p>
            <a:pPr lvl="1"/>
            <a:r>
              <a:rPr lang="fr-FR" sz="2000" dirty="0"/>
              <a:t>DCI information </a:t>
            </a:r>
            <a:r>
              <a:rPr lang="fr-FR" sz="2000" dirty="0" err="1"/>
              <a:t>is</a:t>
            </a:r>
            <a:r>
              <a:rPr lang="fr-FR" sz="2000" dirty="0"/>
              <a:t> </a:t>
            </a:r>
            <a:r>
              <a:rPr lang="fr-FR" sz="2000" b="1" dirty="0">
                <a:solidFill>
                  <a:srgbClr val="C00000"/>
                </a:solidFill>
              </a:rPr>
              <a:t>not </a:t>
            </a:r>
            <a:r>
              <a:rPr lang="fr-FR" sz="2000" b="1" dirty="0" err="1">
                <a:solidFill>
                  <a:srgbClr val="C00000"/>
                </a:solidFill>
              </a:rPr>
              <a:t>encrypted</a:t>
            </a:r>
            <a:endParaRPr lang="fr-FR" sz="2000" b="1" dirty="0">
              <a:solidFill>
                <a:srgbClr val="C00000"/>
              </a:solidFill>
            </a:endParaRPr>
          </a:p>
          <a:p>
            <a:endParaRPr lang="fr-FR" sz="2400" dirty="0"/>
          </a:p>
          <a:p>
            <a:pPr lvl="1"/>
            <a:endParaRPr lang="fr-FR" sz="2000" dirty="0"/>
          </a:p>
          <a:p>
            <a:endParaRPr lang="fr-FR" sz="2400" dirty="0"/>
          </a:p>
          <a:p>
            <a:pPr lvl="1"/>
            <a:endParaRPr lang="en-GB" sz="2000" dirty="0"/>
          </a:p>
        </p:txBody>
      </p:sp>
    </p:spTree>
    <p:extLst>
      <p:ext uri="{BB962C8B-B14F-4D97-AF65-F5344CB8AC3E}">
        <p14:creationId xmlns:p14="http://schemas.microsoft.com/office/powerpoint/2010/main" val="2786839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ED69CB-0DF3-4EDF-A702-E794F1D6EA82}"/>
              </a:ext>
            </a:extLst>
          </p:cNvPr>
          <p:cNvSpPr>
            <a:spLocks noGrp="1"/>
          </p:cNvSpPr>
          <p:nvPr>
            <p:ph type="title"/>
          </p:nvPr>
        </p:nvSpPr>
        <p:spPr/>
        <p:txBody>
          <a:bodyPr/>
          <a:lstStyle/>
          <a:p>
            <a:r>
              <a:rPr lang="fr-FR" dirty="0"/>
              <a:t>Introduction</a:t>
            </a:r>
            <a:endParaRPr lang="en-GB" dirty="0"/>
          </a:p>
        </p:txBody>
      </p:sp>
      <p:sp>
        <p:nvSpPr>
          <p:cNvPr id="3" name="Espace réservé du contenu 2">
            <a:extLst>
              <a:ext uri="{FF2B5EF4-FFF2-40B4-BE49-F238E27FC236}">
                <a16:creationId xmlns:a16="http://schemas.microsoft.com/office/drawing/2014/main" id="{25858DB6-299B-42B6-B355-14E4AC28D79F}"/>
              </a:ext>
            </a:extLst>
          </p:cNvPr>
          <p:cNvSpPr>
            <a:spLocks noGrp="1"/>
          </p:cNvSpPr>
          <p:nvPr>
            <p:ph idx="1"/>
          </p:nvPr>
        </p:nvSpPr>
        <p:spPr/>
        <p:txBody>
          <a:bodyPr>
            <a:normAutofit/>
          </a:bodyPr>
          <a:lstStyle/>
          <a:p>
            <a:r>
              <a:rPr lang="fr-FR" sz="2400" dirty="0" err="1"/>
              <a:t>Problem</a:t>
            </a:r>
            <a:r>
              <a:rPr lang="fr-FR" sz="2400" dirty="0"/>
              <a:t>: </a:t>
            </a:r>
            <a:r>
              <a:rPr lang="fr-FR" sz="2400" dirty="0" err="1"/>
              <a:t>Existing</a:t>
            </a:r>
            <a:r>
              <a:rPr lang="fr-FR" sz="2400" dirty="0"/>
              <a:t> </a:t>
            </a:r>
            <a:r>
              <a:rPr lang="fr-FR" sz="2400" dirty="0" err="1"/>
              <a:t>work</a:t>
            </a:r>
            <a:r>
              <a:rPr lang="fr-FR" sz="2400" dirty="0"/>
              <a:t> focus on </a:t>
            </a:r>
            <a:r>
              <a:rPr lang="fr-FR" sz="2400" b="1" u="sng" dirty="0"/>
              <a:t>layer 1 and 3</a:t>
            </a:r>
            <a:r>
              <a:rPr lang="fr-FR" sz="2400" dirty="0"/>
              <a:t> of the LTE stack </a:t>
            </a:r>
            <a:r>
              <a:rPr lang="fr-FR" sz="2400" dirty="0" err="1"/>
              <a:t>protocol</a:t>
            </a:r>
            <a:r>
              <a:rPr lang="fr-FR" sz="2400" dirty="0"/>
              <a:t> </a:t>
            </a:r>
          </a:p>
          <a:p>
            <a:r>
              <a:rPr lang="fr-FR" sz="2400" dirty="0"/>
              <a:t>Goal: </a:t>
            </a:r>
            <a:r>
              <a:rPr lang="fr-FR" sz="2400" dirty="0" err="1"/>
              <a:t>Perform</a:t>
            </a:r>
            <a:r>
              <a:rPr lang="fr-FR" sz="2400" dirty="0"/>
              <a:t> </a:t>
            </a:r>
            <a:r>
              <a:rPr lang="fr-FR" sz="2400" dirty="0" err="1"/>
              <a:t>analysis</a:t>
            </a:r>
            <a:r>
              <a:rPr lang="fr-FR" sz="2400" dirty="0"/>
              <a:t> and </a:t>
            </a:r>
            <a:r>
              <a:rPr lang="fr-FR" sz="2400" dirty="0" err="1"/>
              <a:t>vulnerability</a:t>
            </a:r>
            <a:r>
              <a:rPr lang="fr-FR" sz="2400" dirty="0"/>
              <a:t> exploitation in layer 2 </a:t>
            </a:r>
          </a:p>
          <a:p>
            <a:r>
              <a:rPr lang="fr-FR" sz="2400" dirty="0"/>
              <a:t>Contributions</a:t>
            </a:r>
          </a:p>
          <a:p>
            <a:pPr lvl="1"/>
            <a:r>
              <a:rPr lang="fr-FR" sz="2000" dirty="0"/>
              <a:t>LTE Layer 2 </a:t>
            </a:r>
            <a:r>
              <a:rPr lang="fr-FR" sz="2000" dirty="0" err="1"/>
              <a:t>analysis</a:t>
            </a:r>
            <a:r>
              <a:rPr lang="fr-FR" sz="2000" dirty="0"/>
              <a:t>: control plane </a:t>
            </a:r>
            <a:r>
              <a:rPr lang="fr-FR" sz="2000" dirty="0" err="1"/>
              <a:t>leakage</a:t>
            </a:r>
            <a:r>
              <a:rPr lang="fr-FR" sz="2000" dirty="0"/>
              <a:t> and user plane </a:t>
            </a:r>
            <a:r>
              <a:rPr lang="fr-FR" sz="2000" dirty="0" err="1"/>
              <a:t>missing</a:t>
            </a:r>
            <a:r>
              <a:rPr lang="fr-FR" sz="2000" dirty="0"/>
              <a:t> </a:t>
            </a:r>
            <a:r>
              <a:rPr lang="fr-FR" sz="2000" dirty="0" err="1"/>
              <a:t>integrity</a:t>
            </a:r>
            <a:endParaRPr lang="fr-FR" sz="2000" dirty="0"/>
          </a:p>
          <a:p>
            <a:pPr lvl="1"/>
            <a:r>
              <a:rPr lang="fr-FR" sz="2000" dirty="0"/>
              <a:t>3 </a:t>
            </a:r>
            <a:r>
              <a:rPr lang="fr-FR" sz="2000" dirty="0" err="1"/>
              <a:t>attacks</a:t>
            </a:r>
            <a:r>
              <a:rPr lang="fr-FR" sz="2000" dirty="0"/>
              <a:t>: 2 passive </a:t>
            </a:r>
            <a:r>
              <a:rPr lang="fr-FR" sz="2000" dirty="0" err="1"/>
              <a:t>attacks</a:t>
            </a:r>
            <a:r>
              <a:rPr lang="fr-FR" sz="2000" dirty="0"/>
              <a:t> and 1 active </a:t>
            </a:r>
            <a:r>
              <a:rPr lang="fr-FR" sz="2000" dirty="0" err="1"/>
              <a:t>attack</a:t>
            </a:r>
            <a:endParaRPr lang="fr-FR" sz="2000" dirty="0"/>
          </a:p>
        </p:txBody>
      </p:sp>
    </p:spTree>
    <p:extLst>
      <p:ext uri="{BB962C8B-B14F-4D97-AF65-F5344CB8AC3E}">
        <p14:creationId xmlns:p14="http://schemas.microsoft.com/office/powerpoint/2010/main" val="42057699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A0D387-0894-46F9-9A5E-745740FC5EA8}"/>
              </a:ext>
            </a:extLst>
          </p:cNvPr>
          <p:cNvSpPr>
            <a:spLocks noGrp="1"/>
          </p:cNvSpPr>
          <p:nvPr>
            <p:ph type="title"/>
          </p:nvPr>
        </p:nvSpPr>
        <p:spPr/>
        <p:txBody>
          <a:bodyPr/>
          <a:lstStyle/>
          <a:p>
            <a:r>
              <a:rPr lang="fr-FR" dirty="0"/>
              <a:t>How </a:t>
            </a:r>
            <a:r>
              <a:rPr lang="fr-FR" dirty="0" err="1"/>
              <a:t>is</a:t>
            </a:r>
            <a:r>
              <a:rPr lang="fr-FR" dirty="0"/>
              <a:t> </a:t>
            </a:r>
            <a:r>
              <a:rPr lang="fr-FR" dirty="0" err="1"/>
              <a:t>it</a:t>
            </a:r>
            <a:r>
              <a:rPr lang="fr-FR" dirty="0"/>
              <a:t> </a:t>
            </a:r>
            <a:r>
              <a:rPr lang="fr-FR" dirty="0" err="1"/>
              <a:t>done</a:t>
            </a:r>
            <a:r>
              <a:rPr lang="fr-FR" dirty="0"/>
              <a:t>?</a:t>
            </a:r>
            <a:endParaRPr lang="en-GB" dirty="0"/>
          </a:p>
        </p:txBody>
      </p:sp>
      <p:pic>
        <p:nvPicPr>
          <p:cNvPr id="4" name="Espace réservé du contenu 3">
            <a:extLst>
              <a:ext uri="{FF2B5EF4-FFF2-40B4-BE49-F238E27FC236}">
                <a16:creationId xmlns:a16="http://schemas.microsoft.com/office/drawing/2014/main" id="{B9340731-D0E8-477F-AC1E-B4A453E1B60A}"/>
              </a:ext>
            </a:extLst>
          </p:cNvPr>
          <p:cNvPicPr>
            <a:picLocks noGrp="1" noChangeAspect="1"/>
          </p:cNvPicPr>
          <p:nvPr>
            <p:ph idx="1"/>
          </p:nvPr>
        </p:nvPicPr>
        <p:blipFill>
          <a:blip r:embed="rId3"/>
          <a:stretch>
            <a:fillRect/>
          </a:stretch>
        </p:blipFill>
        <p:spPr>
          <a:xfrm>
            <a:off x="6373940" y="1841500"/>
            <a:ext cx="4361636" cy="1992974"/>
          </a:xfrm>
          <a:prstGeom prst="rect">
            <a:avLst/>
          </a:prstGeom>
        </p:spPr>
      </p:pic>
      <p:pic>
        <p:nvPicPr>
          <p:cNvPr id="5" name="Image 4">
            <a:extLst>
              <a:ext uri="{FF2B5EF4-FFF2-40B4-BE49-F238E27FC236}">
                <a16:creationId xmlns:a16="http://schemas.microsoft.com/office/drawing/2014/main" id="{FED332AA-8858-4785-B9E0-C72B9F5AC514}"/>
              </a:ext>
            </a:extLst>
          </p:cNvPr>
          <p:cNvPicPr>
            <a:picLocks noChangeAspect="1"/>
          </p:cNvPicPr>
          <p:nvPr/>
        </p:nvPicPr>
        <p:blipFill>
          <a:blip r:embed="rId4"/>
          <a:stretch>
            <a:fillRect/>
          </a:stretch>
        </p:blipFill>
        <p:spPr>
          <a:xfrm>
            <a:off x="6373940" y="4326967"/>
            <a:ext cx="4361636" cy="1995535"/>
          </a:xfrm>
          <a:prstGeom prst="rect">
            <a:avLst/>
          </a:prstGeom>
        </p:spPr>
      </p:pic>
      <p:pic>
        <p:nvPicPr>
          <p:cNvPr id="7" name="Graphique 6" descr="Ordinateur">
            <a:extLst>
              <a:ext uri="{FF2B5EF4-FFF2-40B4-BE49-F238E27FC236}">
                <a16:creationId xmlns:a16="http://schemas.microsoft.com/office/drawing/2014/main" id="{46D78DD0-3A03-40E9-AF98-9D3081623F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61872" y="4867534"/>
            <a:ext cx="914400" cy="914400"/>
          </a:xfrm>
          <a:prstGeom prst="rect">
            <a:avLst/>
          </a:prstGeom>
        </p:spPr>
      </p:pic>
      <p:pic>
        <p:nvPicPr>
          <p:cNvPr id="9" name="Graphique 8" descr="Ordinateur portable">
            <a:extLst>
              <a:ext uri="{FF2B5EF4-FFF2-40B4-BE49-F238E27FC236}">
                <a16:creationId xmlns:a16="http://schemas.microsoft.com/office/drawing/2014/main" id="{E83B9613-1FC5-4BBE-830F-E8CA088BD3A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61872" y="2380787"/>
            <a:ext cx="914400" cy="914400"/>
          </a:xfrm>
          <a:prstGeom prst="rect">
            <a:avLst/>
          </a:prstGeom>
        </p:spPr>
      </p:pic>
      <p:cxnSp>
        <p:nvCxnSpPr>
          <p:cNvPr id="11" name="Connecteur droit avec flèche 10">
            <a:extLst>
              <a:ext uri="{FF2B5EF4-FFF2-40B4-BE49-F238E27FC236}">
                <a16:creationId xmlns:a16="http://schemas.microsoft.com/office/drawing/2014/main" id="{DF62552B-7DE9-4817-8451-421B6CCCF80A}"/>
              </a:ext>
            </a:extLst>
          </p:cNvPr>
          <p:cNvCxnSpPr>
            <a:stCxn id="9" idx="3"/>
            <a:endCxn id="4" idx="1"/>
          </p:cNvCxnSpPr>
          <p:nvPr/>
        </p:nvCxnSpPr>
        <p:spPr>
          <a:xfrm>
            <a:off x="2176272" y="2837987"/>
            <a:ext cx="419766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Connecteur droit avec flèche 11">
            <a:extLst>
              <a:ext uri="{FF2B5EF4-FFF2-40B4-BE49-F238E27FC236}">
                <a16:creationId xmlns:a16="http://schemas.microsoft.com/office/drawing/2014/main" id="{A0AAC7D8-6510-462E-9248-59D334EEDB80}"/>
              </a:ext>
            </a:extLst>
          </p:cNvPr>
          <p:cNvCxnSpPr/>
          <p:nvPr/>
        </p:nvCxnSpPr>
        <p:spPr>
          <a:xfrm>
            <a:off x="2176272" y="5330621"/>
            <a:ext cx="419766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 name="ZoneTexte 12">
            <a:extLst>
              <a:ext uri="{FF2B5EF4-FFF2-40B4-BE49-F238E27FC236}">
                <a16:creationId xmlns:a16="http://schemas.microsoft.com/office/drawing/2014/main" id="{AFD12E53-7B67-4156-91F6-A035FB439B2C}"/>
              </a:ext>
            </a:extLst>
          </p:cNvPr>
          <p:cNvSpPr txBox="1"/>
          <p:nvPr/>
        </p:nvSpPr>
        <p:spPr>
          <a:xfrm>
            <a:off x="3437128" y="2921260"/>
            <a:ext cx="2692400" cy="369332"/>
          </a:xfrm>
          <a:prstGeom prst="rect">
            <a:avLst/>
          </a:prstGeom>
          <a:noFill/>
        </p:spPr>
        <p:txBody>
          <a:bodyPr wrap="square" rtlCol="0">
            <a:spAutoFit/>
          </a:bodyPr>
          <a:lstStyle/>
          <a:p>
            <a:pPr algn="ctr"/>
            <a:r>
              <a:rPr lang="fr-FR" dirty="0"/>
              <a:t>binance.com</a:t>
            </a:r>
            <a:endParaRPr lang="en-GB" dirty="0"/>
          </a:p>
        </p:txBody>
      </p:sp>
      <p:sp>
        <p:nvSpPr>
          <p:cNvPr id="15" name="ZoneTexte 14">
            <a:extLst>
              <a:ext uri="{FF2B5EF4-FFF2-40B4-BE49-F238E27FC236}">
                <a16:creationId xmlns:a16="http://schemas.microsoft.com/office/drawing/2014/main" id="{CB203E98-1618-4E0D-A955-46C11CFAA2E0}"/>
              </a:ext>
            </a:extLst>
          </p:cNvPr>
          <p:cNvSpPr txBox="1"/>
          <p:nvPr/>
        </p:nvSpPr>
        <p:spPr>
          <a:xfrm>
            <a:off x="3437128" y="5492313"/>
            <a:ext cx="2692400" cy="369332"/>
          </a:xfrm>
          <a:prstGeom prst="rect">
            <a:avLst/>
          </a:prstGeom>
          <a:noFill/>
        </p:spPr>
        <p:txBody>
          <a:bodyPr wrap="square" rtlCol="0">
            <a:spAutoFit/>
          </a:bodyPr>
          <a:lstStyle/>
          <a:p>
            <a:pPr algn="ctr"/>
            <a:r>
              <a:rPr lang="fr-FR" dirty="0"/>
              <a:t>netflix.com</a:t>
            </a:r>
            <a:endParaRPr lang="en-GB" dirty="0"/>
          </a:p>
        </p:txBody>
      </p:sp>
      <p:sp>
        <p:nvSpPr>
          <p:cNvPr id="16" name="Rectangle 15">
            <a:extLst>
              <a:ext uri="{FF2B5EF4-FFF2-40B4-BE49-F238E27FC236}">
                <a16:creationId xmlns:a16="http://schemas.microsoft.com/office/drawing/2014/main" id="{C7DDC5B3-0154-46A7-AADD-CA16CA07B6B0}"/>
              </a:ext>
            </a:extLst>
          </p:cNvPr>
          <p:cNvSpPr/>
          <p:nvPr/>
        </p:nvSpPr>
        <p:spPr>
          <a:xfrm>
            <a:off x="2349500" y="2380787"/>
            <a:ext cx="457200" cy="29550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5E71FC2E-C3C7-4A4A-9F98-72B9EC6C915E}"/>
              </a:ext>
            </a:extLst>
          </p:cNvPr>
          <p:cNvSpPr/>
          <p:nvPr/>
        </p:nvSpPr>
        <p:spPr>
          <a:xfrm>
            <a:off x="2979928" y="2373974"/>
            <a:ext cx="457200" cy="29550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88CA5B7D-E678-4D20-BF3F-779FD7FD808B}"/>
              </a:ext>
            </a:extLst>
          </p:cNvPr>
          <p:cNvSpPr/>
          <p:nvPr/>
        </p:nvSpPr>
        <p:spPr>
          <a:xfrm>
            <a:off x="2349500" y="4867534"/>
            <a:ext cx="457200" cy="29550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9547D7A-51D1-43F6-A994-95DB2ACA9A3C}"/>
              </a:ext>
            </a:extLst>
          </p:cNvPr>
          <p:cNvSpPr/>
          <p:nvPr/>
        </p:nvSpPr>
        <p:spPr>
          <a:xfrm>
            <a:off x="3014250" y="4858839"/>
            <a:ext cx="914400" cy="29550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9E43EC6F-7D23-4243-B62C-68EE45CAE86E}"/>
              </a:ext>
            </a:extLst>
          </p:cNvPr>
          <p:cNvSpPr/>
          <p:nvPr/>
        </p:nvSpPr>
        <p:spPr>
          <a:xfrm>
            <a:off x="4214146" y="4858839"/>
            <a:ext cx="914400" cy="304201"/>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5AA0B2B2-38E3-4F98-8DDB-1B8991BF4E9E}"/>
              </a:ext>
            </a:extLst>
          </p:cNvPr>
          <p:cNvSpPr/>
          <p:nvPr/>
        </p:nvSpPr>
        <p:spPr>
          <a:xfrm>
            <a:off x="5392706" y="4867534"/>
            <a:ext cx="457200" cy="29550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pic>
        <p:nvPicPr>
          <p:cNvPr id="23" name="Graphique 22" descr="Centre d’appels">
            <a:extLst>
              <a:ext uri="{FF2B5EF4-FFF2-40B4-BE49-F238E27FC236}">
                <a16:creationId xmlns:a16="http://schemas.microsoft.com/office/drawing/2014/main" id="{A66550DA-AF44-44F9-820E-719BAFA863F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01252" y="3702105"/>
            <a:ext cx="535876" cy="535876"/>
          </a:xfrm>
          <a:prstGeom prst="rect">
            <a:avLst/>
          </a:prstGeom>
        </p:spPr>
      </p:pic>
      <p:cxnSp>
        <p:nvCxnSpPr>
          <p:cNvPr id="25" name="Connecteur : en arc 24">
            <a:extLst>
              <a:ext uri="{FF2B5EF4-FFF2-40B4-BE49-F238E27FC236}">
                <a16:creationId xmlns:a16="http://schemas.microsoft.com/office/drawing/2014/main" id="{0C044DA7-0033-4510-9AE6-4E127A77CE2E}"/>
              </a:ext>
            </a:extLst>
          </p:cNvPr>
          <p:cNvCxnSpPr>
            <a:cxnSpLocks/>
            <a:stCxn id="23" idx="3"/>
          </p:cNvCxnSpPr>
          <p:nvPr/>
        </p:nvCxnSpPr>
        <p:spPr>
          <a:xfrm>
            <a:off x="3437128" y="3970043"/>
            <a:ext cx="639573" cy="1354689"/>
          </a:xfrm>
          <a:prstGeom prst="curvedConnector2">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2" name="Connecteur : en arc 31">
            <a:extLst>
              <a:ext uri="{FF2B5EF4-FFF2-40B4-BE49-F238E27FC236}">
                <a16:creationId xmlns:a16="http://schemas.microsoft.com/office/drawing/2014/main" id="{1A476347-6D3B-4F0E-9512-2FA855A75362}"/>
              </a:ext>
            </a:extLst>
          </p:cNvPr>
          <p:cNvCxnSpPr>
            <a:stCxn id="23" idx="3"/>
          </p:cNvCxnSpPr>
          <p:nvPr/>
        </p:nvCxnSpPr>
        <p:spPr>
          <a:xfrm flipV="1">
            <a:off x="3437128" y="2837987"/>
            <a:ext cx="491522" cy="1132056"/>
          </a:xfrm>
          <a:prstGeom prst="curvedConnector2">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51534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0D8ADF-F42D-4F7E-9CCF-5FE1BE6247C6}"/>
              </a:ext>
            </a:extLst>
          </p:cNvPr>
          <p:cNvSpPr>
            <a:spLocks noGrp="1"/>
          </p:cNvSpPr>
          <p:nvPr>
            <p:ph type="title"/>
          </p:nvPr>
        </p:nvSpPr>
        <p:spPr/>
        <p:txBody>
          <a:bodyPr/>
          <a:lstStyle/>
          <a:p>
            <a:r>
              <a:rPr lang="fr-FR" dirty="0"/>
              <a:t>How </a:t>
            </a:r>
            <a:r>
              <a:rPr lang="fr-FR" dirty="0" err="1"/>
              <a:t>is</a:t>
            </a:r>
            <a:r>
              <a:rPr lang="fr-FR" dirty="0"/>
              <a:t> </a:t>
            </a:r>
            <a:r>
              <a:rPr lang="fr-FR" dirty="0" err="1"/>
              <a:t>it</a:t>
            </a:r>
            <a:r>
              <a:rPr lang="fr-FR" dirty="0"/>
              <a:t> </a:t>
            </a:r>
            <a:r>
              <a:rPr lang="fr-FR" dirty="0" err="1"/>
              <a:t>done</a:t>
            </a:r>
            <a:r>
              <a:rPr lang="fr-FR" dirty="0"/>
              <a:t>?</a:t>
            </a:r>
            <a:endParaRPr lang="en-GB" dirty="0"/>
          </a:p>
        </p:txBody>
      </p:sp>
      <p:sp>
        <p:nvSpPr>
          <p:cNvPr id="3" name="Espace réservé du contenu 2">
            <a:extLst>
              <a:ext uri="{FF2B5EF4-FFF2-40B4-BE49-F238E27FC236}">
                <a16:creationId xmlns:a16="http://schemas.microsoft.com/office/drawing/2014/main" id="{D0472787-1A9B-467C-A752-47236122EEF8}"/>
              </a:ext>
            </a:extLst>
          </p:cNvPr>
          <p:cNvSpPr>
            <a:spLocks noGrp="1"/>
          </p:cNvSpPr>
          <p:nvPr>
            <p:ph idx="1"/>
          </p:nvPr>
        </p:nvSpPr>
        <p:spPr/>
        <p:txBody>
          <a:bodyPr>
            <a:normAutofit/>
          </a:bodyPr>
          <a:lstStyle/>
          <a:p>
            <a:r>
              <a:rPr lang="fr-FR" sz="2400" dirty="0" err="1"/>
              <a:t>Attacker</a:t>
            </a:r>
            <a:r>
              <a:rPr lang="fr-FR" sz="2400" dirty="0"/>
              <a:t> records a </a:t>
            </a:r>
            <a:r>
              <a:rPr lang="fr-FR" sz="2400" dirty="0">
                <a:solidFill>
                  <a:srgbClr val="C00000"/>
                </a:solidFill>
              </a:rPr>
              <a:t>corpus of traces</a:t>
            </a:r>
            <a:r>
              <a:rPr lang="fr-FR" sz="2400" dirty="0"/>
              <a:t> </a:t>
            </a:r>
            <a:r>
              <a:rPr lang="fr-FR" sz="2400" dirty="0" err="1"/>
              <a:t>corresponding</a:t>
            </a:r>
            <a:r>
              <a:rPr lang="fr-FR" sz="2400" dirty="0"/>
              <a:t> to a set of </a:t>
            </a:r>
            <a:r>
              <a:rPr lang="fr-FR" sz="2400" dirty="0" err="1"/>
              <a:t>websites</a:t>
            </a:r>
            <a:r>
              <a:rPr lang="fr-FR" sz="2400" dirty="0"/>
              <a:t> (</a:t>
            </a:r>
            <a:r>
              <a:rPr lang="fr-FR" sz="2400" dirty="0" err="1"/>
              <a:t>before</a:t>
            </a:r>
            <a:r>
              <a:rPr lang="fr-FR" sz="2400" dirty="0"/>
              <a:t> the </a:t>
            </a:r>
            <a:r>
              <a:rPr lang="fr-FR" sz="2400" dirty="0" err="1"/>
              <a:t>attack</a:t>
            </a:r>
            <a:r>
              <a:rPr lang="fr-FR" sz="2400" dirty="0"/>
              <a:t>)</a:t>
            </a:r>
          </a:p>
          <a:p>
            <a:r>
              <a:rPr lang="fr-FR" sz="2400" dirty="0" err="1"/>
              <a:t>Analyze</a:t>
            </a:r>
            <a:r>
              <a:rPr lang="fr-FR" sz="2400" dirty="0"/>
              <a:t> the </a:t>
            </a:r>
            <a:r>
              <a:rPr lang="fr-FR" sz="2400" dirty="0" err="1"/>
              <a:t>previous</a:t>
            </a:r>
            <a:r>
              <a:rPr lang="fr-FR" sz="2400" dirty="0"/>
              <a:t> traces </a:t>
            </a:r>
            <a:r>
              <a:rPr lang="fr-FR" sz="2400" dirty="0" err="1"/>
              <a:t>that</a:t>
            </a:r>
            <a:r>
              <a:rPr lang="fr-FR" sz="2400" dirty="0"/>
              <a:t> </a:t>
            </a:r>
            <a:r>
              <a:rPr lang="fr-FR" sz="2400" dirty="0" err="1"/>
              <a:t>were</a:t>
            </a:r>
            <a:r>
              <a:rPr lang="fr-FR" sz="2400" dirty="0"/>
              <a:t> </a:t>
            </a:r>
            <a:r>
              <a:rPr lang="fr-FR" sz="2400" dirty="0" err="1"/>
              <a:t>eavesdropped</a:t>
            </a:r>
            <a:r>
              <a:rPr lang="fr-FR" sz="2400" dirty="0"/>
              <a:t> and compare </a:t>
            </a:r>
            <a:r>
              <a:rPr lang="fr-FR" sz="2400" dirty="0" err="1"/>
              <a:t>them</a:t>
            </a:r>
            <a:r>
              <a:rPr lang="fr-FR" sz="2400" dirty="0"/>
              <a:t> to the records</a:t>
            </a:r>
          </a:p>
          <a:p>
            <a:r>
              <a:rPr lang="fr-FR" sz="2400" dirty="0"/>
              <a:t>Try to match the </a:t>
            </a:r>
            <a:r>
              <a:rPr lang="fr-FR" sz="2400" dirty="0" err="1"/>
              <a:t>metadata</a:t>
            </a:r>
            <a:r>
              <a:rPr lang="fr-FR" sz="2400" dirty="0"/>
              <a:t> </a:t>
            </a:r>
            <a:r>
              <a:rPr lang="fr-FR" sz="2400" dirty="0" err="1"/>
              <a:t>features</a:t>
            </a:r>
            <a:r>
              <a:rPr lang="fr-FR" sz="2400" dirty="0"/>
              <a:t> to the </a:t>
            </a:r>
            <a:r>
              <a:rPr lang="fr-FR" sz="2400" dirty="0" err="1"/>
              <a:t>recorded</a:t>
            </a:r>
            <a:r>
              <a:rPr lang="fr-FR" sz="2400" dirty="0"/>
              <a:t> traces</a:t>
            </a:r>
          </a:p>
          <a:p>
            <a:endParaRPr lang="en-GB" sz="2400" dirty="0"/>
          </a:p>
        </p:txBody>
      </p:sp>
    </p:spTree>
    <p:extLst>
      <p:ext uri="{BB962C8B-B14F-4D97-AF65-F5344CB8AC3E}">
        <p14:creationId xmlns:p14="http://schemas.microsoft.com/office/powerpoint/2010/main" val="4221662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5242F2-8FE8-4F61-BE2B-6B61EDA2FB87}"/>
              </a:ext>
            </a:extLst>
          </p:cNvPr>
          <p:cNvSpPr>
            <a:spLocks noGrp="1"/>
          </p:cNvSpPr>
          <p:nvPr>
            <p:ph type="title"/>
          </p:nvPr>
        </p:nvSpPr>
        <p:spPr/>
        <p:txBody>
          <a:bodyPr/>
          <a:lstStyle/>
          <a:p>
            <a:r>
              <a:rPr lang="fr-FR" dirty="0" err="1"/>
              <a:t>Experiment</a:t>
            </a:r>
            <a:endParaRPr lang="en-GB" dirty="0"/>
          </a:p>
        </p:txBody>
      </p:sp>
      <p:sp>
        <p:nvSpPr>
          <p:cNvPr id="3" name="Espace réservé du contenu 2">
            <a:extLst>
              <a:ext uri="{FF2B5EF4-FFF2-40B4-BE49-F238E27FC236}">
                <a16:creationId xmlns:a16="http://schemas.microsoft.com/office/drawing/2014/main" id="{AE88D1C0-CB7C-40E7-A720-3E8315377268}"/>
              </a:ext>
            </a:extLst>
          </p:cNvPr>
          <p:cNvSpPr>
            <a:spLocks noGrp="1"/>
          </p:cNvSpPr>
          <p:nvPr>
            <p:ph idx="1"/>
          </p:nvPr>
        </p:nvSpPr>
        <p:spPr>
          <a:xfrm>
            <a:off x="1261872" y="1828800"/>
            <a:ext cx="9469628" cy="4351337"/>
          </a:xfrm>
        </p:spPr>
        <p:txBody>
          <a:bodyPr>
            <a:normAutofit fontScale="92500"/>
          </a:bodyPr>
          <a:lstStyle/>
          <a:p>
            <a:r>
              <a:rPr lang="fr-FR" sz="2400" dirty="0"/>
              <a:t>LTE network setup</a:t>
            </a:r>
          </a:p>
          <a:p>
            <a:pPr lvl="1"/>
            <a:r>
              <a:rPr lang="fr-FR" sz="2000" dirty="0" err="1"/>
              <a:t>Modified</a:t>
            </a:r>
            <a:r>
              <a:rPr lang="fr-FR" sz="2000" dirty="0"/>
              <a:t> version of </a:t>
            </a:r>
            <a:r>
              <a:rPr lang="fr-FR" sz="2000" dirty="0" err="1"/>
              <a:t>srsLTE</a:t>
            </a:r>
            <a:r>
              <a:rPr lang="fr-FR" sz="2000" dirty="0"/>
              <a:t> </a:t>
            </a:r>
            <a:r>
              <a:rPr lang="fr-FR" sz="2000" dirty="0" err="1"/>
              <a:t>eNodeB</a:t>
            </a:r>
            <a:r>
              <a:rPr lang="fr-FR" sz="2000" dirty="0"/>
              <a:t> </a:t>
            </a:r>
          </a:p>
          <a:p>
            <a:pPr lvl="1"/>
            <a:r>
              <a:rPr lang="fr-FR" sz="2000" dirty="0" err="1"/>
              <a:t>OpenAirInterface</a:t>
            </a:r>
            <a:r>
              <a:rPr lang="fr-FR" sz="2000" dirty="0"/>
              <a:t> Evolved </a:t>
            </a:r>
            <a:r>
              <a:rPr lang="fr-FR" sz="2000" dirty="0" err="1"/>
              <a:t>Packet</a:t>
            </a:r>
            <a:r>
              <a:rPr lang="fr-FR" sz="2000" dirty="0"/>
              <a:t> </a:t>
            </a:r>
            <a:r>
              <a:rPr lang="fr-FR" sz="2000" dirty="0" err="1"/>
              <a:t>Core</a:t>
            </a:r>
            <a:r>
              <a:rPr lang="fr-FR" sz="2000" dirty="0"/>
              <a:t> (EPC)</a:t>
            </a:r>
          </a:p>
          <a:p>
            <a:r>
              <a:rPr lang="fr-FR" sz="2400" dirty="0"/>
              <a:t>C</a:t>
            </a:r>
            <a:r>
              <a:rPr lang="en-GB" sz="2400" dirty="0" err="1"/>
              <a:t>onnect</a:t>
            </a:r>
            <a:r>
              <a:rPr lang="en-GB" sz="2400" dirty="0"/>
              <a:t> Commercial-of-the-shelf (COTS) phone to the LTE network</a:t>
            </a:r>
          </a:p>
          <a:p>
            <a:r>
              <a:rPr lang="fr-FR" sz="2400" dirty="0"/>
              <a:t>3</a:t>
            </a:r>
            <a:r>
              <a:rPr lang="en-GB" sz="2400" dirty="0"/>
              <a:t> Android phones: LG Nexus 5, Huawei P9 </a:t>
            </a:r>
            <a:r>
              <a:rPr lang="en-GB" sz="2400" dirty="0" err="1"/>
              <a:t>Lite</a:t>
            </a:r>
            <a:r>
              <a:rPr lang="en-GB" sz="2400" dirty="0"/>
              <a:t>, Motorola Moto G4</a:t>
            </a:r>
          </a:p>
          <a:p>
            <a:r>
              <a:rPr lang="en-GB" sz="2400" dirty="0" err="1">
                <a:solidFill>
                  <a:srgbClr val="C00000"/>
                </a:solidFill>
              </a:rPr>
              <a:t>pcap</a:t>
            </a:r>
            <a:r>
              <a:rPr lang="en-GB" sz="2400" dirty="0">
                <a:solidFill>
                  <a:srgbClr val="C00000"/>
                </a:solidFill>
              </a:rPr>
              <a:t> traces</a:t>
            </a:r>
            <a:r>
              <a:rPr lang="en-GB" sz="2400" dirty="0"/>
              <a:t> from visiting Alexa top 50 websites 100 times per phone</a:t>
            </a:r>
          </a:p>
          <a:p>
            <a:r>
              <a:rPr lang="fr-FR" sz="2400" dirty="0"/>
              <a:t>E</a:t>
            </a:r>
            <a:r>
              <a:rPr lang="en-GB" sz="2400" dirty="0" err="1"/>
              <a:t>xtract</a:t>
            </a:r>
            <a:r>
              <a:rPr lang="en-GB" sz="2400" dirty="0"/>
              <a:t> </a:t>
            </a:r>
            <a:r>
              <a:rPr lang="en-GB" sz="2400" dirty="0">
                <a:solidFill>
                  <a:srgbClr val="C00000"/>
                </a:solidFill>
              </a:rPr>
              <a:t>only user plane traffic</a:t>
            </a:r>
            <a:r>
              <a:rPr lang="en-GB" sz="2400" dirty="0"/>
              <a:t>: RNTI, PDCP direction (up/down), PDCP sequence number, PDCP length and timestamp of each packet</a:t>
            </a:r>
          </a:p>
          <a:p>
            <a:endParaRPr lang="fr-FR" sz="2400" dirty="0"/>
          </a:p>
        </p:txBody>
      </p:sp>
    </p:spTree>
    <p:extLst>
      <p:ext uri="{BB962C8B-B14F-4D97-AF65-F5344CB8AC3E}">
        <p14:creationId xmlns:p14="http://schemas.microsoft.com/office/powerpoint/2010/main" val="2700181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2F76CB-CBCB-4FE4-9875-AD92B2FB17AD}"/>
              </a:ext>
            </a:extLst>
          </p:cNvPr>
          <p:cNvSpPr>
            <a:spLocks noGrp="1"/>
          </p:cNvSpPr>
          <p:nvPr>
            <p:ph type="title"/>
          </p:nvPr>
        </p:nvSpPr>
        <p:spPr/>
        <p:txBody>
          <a:bodyPr/>
          <a:lstStyle/>
          <a:p>
            <a:r>
              <a:rPr lang="fr-FR" dirty="0" err="1"/>
              <a:t>Experiment</a:t>
            </a:r>
            <a:r>
              <a:rPr lang="fr-FR" dirty="0"/>
              <a:t>	</a:t>
            </a:r>
            <a:endParaRPr lang="en-GB" dirty="0"/>
          </a:p>
        </p:txBody>
      </p:sp>
      <p:sp>
        <p:nvSpPr>
          <p:cNvPr id="3" name="Espace réservé du contenu 2">
            <a:extLst>
              <a:ext uri="{FF2B5EF4-FFF2-40B4-BE49-F238E27FC236}">
                <a16:creationId xmlns:a16="http://schemas.microsoft.com/office/drawing/2014/main" id="{EFBF5A25-D42A-4407-BC44-FC36E2D6E094}"/>
              </a:ext>
            </a:extLst>
          </p:cNvPr>
          <p:cNvSpPr>
            <a:spLocks noGrp="1"/>
          </p:cNvSpPr>
          <p:nvPr>
            <p:ph idx="1"/>
          </p:nvPr>
        </p:nvSpPr>
        <p:spPr>
          <a:xfrm>
            <a:off x="1261872" y="1828800"/>
            <a:ext cx="9571228" cy="4351337"/>
          </a:xfrm>
        </p:spPr>
        <p:txBody>
          <a:bodyPr>
            <a:normAutofit/>
          </a:bodyPr>
          <a:lstStyle/>
          <a:p>
            <a:r>
              <a:rPr lang="fr-FR" sz="2400" dirty="0" err="1"/>
              <a:t>Classify</a:t>
            </a:r>
            <a:r>
              <a:rPr lang="fr-FR" sz="2400" dirty="0"/>
              <a:t> </a:t>
            </a:r>
            <a:r>
              <a:rPr lang="fr-FR" sz="2400" dirty="0" err="1"/>
              <a:t>unknown</a:t>
            </a:r>
            <a:r>
              <a:rPr lang="fr-FR" sz="2400" dirty="0"/>
              <a:t> traces</a:t>
            </a:r>
          </a:p>
          <a:p>
            <a:pPr lvl="1"/>
            <a:r>
              <a:rPr lang="fr-FR" sz="2000" dirty="0"/>
              <a:t>Compare all </a:t>
            </a:r>
            <a:r>
              <a:rPr lang="fr-FR" sz="2000" dirty="0" err="1"/>
              <a:t>captured</a:t>
            </a:r>
            <a:r>
              <a:rPr lang="fr-FR" sz="2000" dirty="0"/>
              <a:t> traces </a:t>
            </a:r>
            <a:r>
              <a:rPr lang="fr-FR" sz="2000" dirty="0" err="1"/>
              <a:t>using</a:t>
            </a:r>
            <a:r>
              <a:rPr lang="fr-FR" sz="2000" dirty="0"/>
              <a:t> </a:t>
            </a:r>
            <a:r>
              <a:rPr lang="fr-FR" sz="2000" dirty="0" err="1"/>
              <a:t>FastDTW</a:t>
            </a:r>
            <a:r>
              <a:rPr lang="fr-FR" sz="2000" dirty="0"/>
              <a:t>  for </a:t>
            </a:r>
            <a:r>
              <a:rPr lang="fr-FR" sz="2000" dirty="0" err="1"/>
              <a:t>similarity</a:t>
            </a:r>
            <a:r>
              <a:rPr lang="fr-FR" sz="2000" dirty="0"/>
              <a:t> </a:t>
            </a:r>
            <a:r>
              <a:rPr lang="fr-FR" sz="2000" dirty="0" err="1"/>
              <a:t>measurement</a:t>
            </a:r>
            <a:endParaRPr lang="fr-FR" sz="2000" dirty="0"/>
          </a:p>
          <a:p>
            <a:pPr lvl="1"/>
            <a:r>
              <a:rPr lang="fr-FR" sz="2000" dirty="0" err="1"/>
              <a:t>Decision</a:t>
            </a:r>
            <a:r>
              <a:rPr lang="fr-FR" sz="2000" dirty="0"/>
              <a:t> </a:t>
            </a:r>
            <a:r>
              <a:rPr lang="fr-FR" sz="2000" dirty="0" err="1"/>
              <a:t>with</a:t>
            </a:r>
            <a:r>
              <a:rPr lang="fr-FR" sz="2000" dirty="0"/>
              <a:t> k-NN</a:t>
            </a:r>
          </a:p>
          <a:p>
            <a:r>
              <a:rPr lang="fr-FR" sz="2400" dirty="0"/>
              <a:t>How do </a:t>
            </a:r>
            <a:r>
              <a:rPr lang="fr-FR" sz="2400" dirty="0" err="1"/>
              <a:t>you</a:t>
            </a:r>
            <a:r>
              <a:rPr lang="fr-FR" sz="2400" dirty="0"/>
              <a:t> know </a:t>
            </a:r>
            <a:r>
              <a:rPr lang="fr-FR" sz="2400" dirty="0" err="1"/>
              <a:t>it</a:t>
            </a:r>
            <a:r>
              <a:rPr lang="fr-FR" sz="2400" dirty="0"/>
              <a:t> </a:t>
            </a:r>
            <a:r>
              <a:rPr lang="fr-FR" sz="2400" dirty="0" err="1"/>
              <a:t>is</a:t>
            </a:r>
            <a:r>
              <a:rPr lang="fr-FR" sz="2400" dirty="0"/>
              <a:t> </a:t>
            </a:r>
            <a:r>
              <a:rPr lang="fr-FR" sz="2400" dirty="0" err="1"/>
              <a:t>successful</a:t>
            </a:r>
            <a:r>
              <a:rPr lang="fr-FR" sz="2400" dirty="0"/>
              <a:t>?</a:t>
            </a:r>
          </a:p>
          <a:p>
            <a:pPr lvl="1"/>
            <a:r>
              <a:rPr lang="fr-FR" sz="2000" dirty="0" err="1"/>
              <a:t>Average</a:t>
            </a:r>
            <a:r>
              <a:rPr lang="fr-FR" sz="2000" dirty="0"/>
              <a:t> </a:t>
            </a:r>
            <a:r>
              <a:rPr lang="fr-FR" sz="2000" dirty="0" err="1"/>
              <a:t>success</a:t>
            </a:r>
            <a:r>
              <a:rPr lang="fr-FR" sz="2000" dirty="0"/>
              <a:t> and standard </a:t>
            </a:r>
            <a:r>
              <a:rPr lang="fr-FR" sz="2000" dirty="0" err="1"/>
              <a:t>deviation</a:t>
            </a:r>
            <a:endParaRPr lang="fr-FR" sz="2000" dirty="0"/>
          </a:p>
          <a:p>
            <a:pPr lvl="1"/>
            <a:r>
              <a:rPr lang="fr-FR" sz="2000" dirty="0"/>
              <a:t>False positive matches for </a:t>
            </a:r>
            <a:r>
              <a:rPr lang="fr-FR" sz="2000" dirty="0" err="1"/>
              <a:t>each</a:t>
            </a:r>
            <a:r>
              <a:rPr lang="fr-FR" sz="2000" dirty="0"/>
              <a:t> site</a:t>
            </a:r>
          </a:p>
          <a:p>
            <a:endParaRPr lang="fr-FR" sz="2400" dirty="0"/>
          </a:p>
        </p:txBody>
      </p:sp>
    </p:spTree>
    <p:extLst>
      <p:ext uri="{BB962C8B-B14F-4D97-AF65-F5344CB8AC3E}">
        <p14:creationId xmlns:p14="http://schemas.microsoft.com/office/powerpoint/2010/main" val="1301298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C742B5-C5A4-4E42-96B9-82260D9A3878}"/>
              </a:ext>
            </a:extLst>
          </p:cNvPr>
          <p:cNvSpPr>
            <a:spLocks noGrp="1"/>
          </p:cNvSpPr>
          <p:nvPr>
            <p:ph type="title"/>
          </p:nvPr>
        </p:nvSpPr>
        <p:spPr/>
        <p:txBody>
          <a:bodyPr/>
          <a:lstStyle/>
          <a:p>
            <a:r>
              <a:rPr lang="fr-FR" dirty="0" err="1"/>
              <a:t>Website</a:t>
            </a:r>
            <a:r>
              <a:rPr lang="fr-FR" dirty="0"/>
              <a:t> fingerprinting </a:t>
            </a:r>
            <a:r>
              <a:rPr lang="fr-FR" dirty="0" err="1"/>
              <a:t>results</a:t>
            </a:r>
            <a:endParaRPr lang="en-GB" dirty="0"/>
          </a:p>
        </p:txBody>
      </p:sp>
      <p:pic>
        <p:nvPicPr>
          <p:cNvPr id="4" name="Image 3">
            <a:extLst>
              <a:ext uri="{FF2B5EF4-FFF2-40B4-BE49-F238E27FC236}">
                <a16:creationId xmlns:a16="http://schemas.microsoft.com/office/drawing/2014/main" id="{872E8E84-E721-489E-BA7B-BD9FBAE0762A}"/>
              </a:ext>
            </a:extLst>
          </p:cNvPr>
          <p:cNvPicPr>
            <a:picLocks noChangeAspect="1"/>
          </p:cNvPicPr>
          <p:nvPr/>
        </p:nvPicPr>
        <p:blipFill>
          <a:blip r:embed="rId3"/>
          <a:stretch>
            <a:fillRect/>
          </a:stretch>
        </p:blipFill>
        <p:spPr>
          <a:xfrm>
            <a:off x="2457450" y="1959620"/>
            <a:ext cx="7277100" cy="2076450"/>
          </a:xfrm>
          <a:prstGeom prst="rect">
            <a:avLst/>
          </a:prstGeom>
        </p:spPr>
      </p:pic>
      <p:sp>
        <p:nvSpPr>
          <p:cNvPr id="5" name="ZoneTexte 4">
            <a:extLst>
              <a:ext uri="{FF2B5EF4-FFF2-40B4-BE49-F238E27FC236}">
                <a16:creationId xmlns:a16="http://schemas.microsoft.com/office/drawing/2014/main" id="{E1881B03-5A49-41AA-8DFA-60948DDA0F79}"/>
              </a:ext>
            </a:extLst>
          </p:cNvPr>
          <p:cNvSpPr txBox="1"/>
          <p:nvPr/>
        </p:nvSpPr>
        <p:spPr>
          <a:xfrm>
            <a:off x="3948176" y="3842703"/>
            <a:ext cx="4320032" cy="461665"/>
          </a:xfrm>
          <a:prstGeom prst="rect">
            <a:avLst/>
          </a:prstGeom>
          <a:noFill/>
        </p:spPr>
        <p:txBody>
          <a:bodyPr wrap="square" rtlCol="0">
            <a:spAutoFit/>
          </a:bodyPr>
          <a:lstStyle/>
          <a:p>
            <a:pPr algn="ctr"/>
            <a:r>
              <a:rPr lang="fr-FR" sz="2400" dirty="0"/>
              <a:t>Figure: Attack </a:t>
            </a:r>
            <a:r>
              <a:rPr lang="fr-FR" sz="2400" dirty="0" err="1"/>
              <a:t>success</a:t>
            </a:r>
            <a:r>
              <a:rPr lang="fr-FR" sz="2400" dirty="0"/>
              <a:t> rates</a:t>
            </a:r>
            <a:endParaRPr lang="en-GB" sz="2400" dirty="0"/>
          </a:p>
        </p:txBody>
      </p:sp>
      <p:sp>
        <p:nvSpPr>
          <p:cNvPr id="6" name="Rectangle : coins arrondis 5">
            <a:extLst>
              <a:ext uri="{FF2B5EF4-FFF2-40B4-BE49-F238E27FC236}">
                <a16:creationId xmlns:a16="http://schemas.microsoft.com/office/drawing/2014/main" id="{64A9CF5F-4119-4638-A280-B2AAC9DCEB7F}"/>
              </a:ext>
            </a:extLst>
          </p:cNvPr>
          <p:cNvSpPr/>
          <p:nvPr/>
        </p:nvSpPr>
        <p:spPr>
          <a:xfrm>
            <a:off x="1733042" y="4521200"/>
            <a:ext cx="8750300" cy="18161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sz="2800" dirty="0" err="1"/>
              <a:t>Average</a:t>
            </a:r>
            <a:r>
              <a:rPr lang="fr-FR" sz="2800" dirty="0"/>
              <a:t> </a:t>
            </a:r>
            <a:r>
              <a:rPr lang="fr-FR" sz="2800" dirty="0" err="1"/>
              <a:t>success</a:t>
            </a:r>
            <a:r>
              <a:rPr lang="fr-FR" sz="2800" dirty="0"/>
              <a:t> rate:</a:t>
            </a:r>
          </a:p>
          <a:p>
            <a:pPr algn="ctr"/>
            <a:r>
              <a:rPr lang="fr-FR" sz="2800" dirty="0">
                <a:solidFill>
                  <a:srgbClr val="92D050"/>
                </a:solidFill>
              </a:rPr>
              <a:t>89.63%</a:t>
            </a:r>
            <a:r>
              <a:rPr lang="fr-FR" sz="2800" dirty="0"/>
              <a:t> in </a:t>
            </a:r>
            <a:r>
              <a:rPr lang="fr-FR" sz="2800" dirty="0" err="1"/>
              <a:t>downlink</a:t>
            </a:r>
            <a:r>
              <a:rPr lang="fr-FR" sz="2800" dirty="0"/>
              <a:t> transmissions</a:t>
            </a:r>
          </a:p>
          <a:p>
            <a:pPr algn="ctr"/>
            <a:r>
              <a:rPr lang="fr-FR" sz="2800" dirty="0">
                <a:solidFill>
                  <a:srgbClr val="92D050"/>
                </a:solidFill>
              </a:rPr>
              <a:t>89.13%</a:t>
            </a:r>
            <a:r>
              <a:rPr lang="fr-FR" sz="2800" dirty="0"/>
              <a:t> in </a:t>
            </a:r>
            <a:r>
              <a:rPr lang="fr-FR" sz="2800" dirty="0" err="1"/>
              <a:t>uplink</a:t>
            </a:r>
            <a:r>
              <a:rPr lang="fr-FR" sz="2800" dirty="0"/>
              <a:t> transmissions</a:t>
            </a:r>
          </a:p>
        </p:txBody>
      </p:sp>
    </p:spTree>
    <p:extLst>
      <p:ext uri="{BB962C8B-B14F-4D97-AF65-F5344CB8AC3E}">
        <p14:creationId xmlns:p14="http://schemas.microsoft.com/office/powerpoint/2010/main" val="752018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13A2F5-E606-47D0-BCC8-444997D82398}"/>
              </a:ext>
            </a:extLst>
          </p:cNvPr>
          <p:cNvSpPr>
            <a:spLocks noGrp="1"/>
          </p:cNvSpPr>
          <p:nvPr>
            <p:ph type="title"/>
          </p:nvPr>
        </p:nvSpPr>
        <p:spPr/>
        <p:txBody>
          <a:bodyPr/>
          <a:lstStyle/>
          <a:p>
            <a:r>
              <a:rPr lang="fr-FR" dirty="0" err="1"/>
              <a:t>Website</a:t>
            </a:r>
            <a:r>
              <a:rPr lang="fr-FR" dirty="0"/>
              <a:t> fingerprinting </a:t>
            </a:r>
            <a:r>
              <a:rPr lang="fr-FR" dirty="0" err="1"/>
              <a:t>results</a:t>
            </a:r>
            <a:endParaRPr lang="en-GB" dirty="0"/>
          </a:p>
        </p:txBody>
      </p:sp>
      <p:sp>
        <p:nvSpPr>
          <p:cNvPr id="3" name="Espace réservé du contenu 2">
            <a:extLst>
              <a:ext uri="{FF2B5EF4-FFF2-40B4-BE49-F238E27FC236}">
                <a16:creationId xmlns:a16="http://schemas.microsoft.com/office/drawing/2014/main" id="{A07B604D-6B5C-41E2-81F7-FC2774054676}"/>
              </a:ext>
            </a:extLst>
          </p:cNvPr>
          <p:cNvSpPr>
            <a:spLocks noGrp="1"/>
          </p:cNvSpPr>
          <p:nvPr>
            <p:ph idx="1"/>
          </p:nvPr>
        </p:nvSpPr>
        <p:spPr/>
        <p:txBody>
          <a:bodyPr>
            <a:normAutofit/>
          </a:bodyPr>
          <a:lstStyle/>
          <a:p>
            <a:r>
              <a:rPr lang="fr-FR" sz="2400" dirty="0" err="1"/>
              <a:t>Closed</a:t>
            </a:r>
            <a:r>
              <a:rPr lang="fr-FR" sz="2400" dirty="0"/>
              <a:t>-world setup</a:t>
            </a:r>
          </a:p>
          <a:p>
            <a:pPr lvl="1"/>
            <a:r>
              <a:rPr lang="fr-FR" sz="2000" dirty="0"/>
              <a:t>Mobile networks configuration changes a lot</a:t>
            </a:r>
          </a:p>
          <a:p>
            <a:pPr lvl="1"/>
            <a:r>
              <a:rPr lang="fr-FR" sz="2000" dirty="0"/>
              <a:t>Impossible to monitor </a:t>
            </a:r>
            <a:r>
              <a:rPr lang="fr-FR" sz="2000" dirty="0" err="1"/>
              <a:t>uplink</a:t>
            </a:r>
            <a:r>
              <a:rPr lang="fr-FR" sz="2000" dirty="0"/>
              <a:t> transmissions on PDCP layer on real LTE network</a:t>
            </a:r>
          </a:p>
          <a:p>
            <a:r>
              <a:rPr lang="fr-FR" sz="2400" dirty="0"/>
              <a:t>Limited to Alexa Top 50 </a:t>
            </a:r>
            <a:r>
              <a:rPr lang="fr-FR" sz="2400" dirty="0" err="1"/>
              <a:t>websites</a:t>
            </a:r>
            <a:endParaRPr lang="fr-FR" sz="2400" dirty="0"/>
          </a:p>
          <a:p>
            <a:pPr lvl="1"/>
            <a:r>
              <a:rPr lang="fr-FR" sz="2000" dirty="0"/>
              <a:t>~2 billions </a:t>
            </a:r>
            <a:r>
              <a:rPr lang="fr-FR" sz="2000" dirty="0" err="1"/>
              <a:t>websites</a:t>
            </a:r>
            <a:endParaRPr lang="fr-FR" sz="2000" dirty="0"/>
          </a:p>
          <a:p>
            <a:endParaRPr lang="fr-FR" sz="2400" dirty="0"/>
          </a:p>
          <a:p>
            <a:endParaRPr lang="fr-FR" sz="2400" dirty="0"/>
          </a:p>
          <a:p>
            <a:pPr marL="0" indent="0">
              <a:buNone/>
            </a:pPr>
            <a:endParaRPr lang="fr-FR" sz="2400" dirty="0"/>
          </a:p>
          <a:p>
            <a:pPr lvl="1"/>
            <a:endParaRPr lang="en-GB" sz="2000" dirty="0"/>
          </a:p>
        </p:txBody>
      </p:sp>
      <p:sp>
        <p:nvSpPr>
          <p:cNvPr id="4" name="Rectangle : coins arrondis 3">
            <a:extLst>
              <a:ext uri="{FF2B5EF4-FFF2-40B4-BE49-F238E27FC236}">
                <a16:creationId xmlns:a16="http://schemas.microsoft.com/office/drawing/2014/main" id="{799BE85C-C078-4788-93C4-1D7D7A8D21A8}"/>
              </a:ext>
            </a:extLst>
          </p:cNvPr>
          <p:cNvSpPr/>
          <p:nvPr/>
        </p:nvSpPr>
        <p:spPr>
          <a:xfrm>
            <a:off x="2933700" y="4279900"/>
            <a:ext cx="6324600" cy="10668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sz="2400" dirty="0"/>
              <a:t>Real-world </a:t>
            </a:r>
            <a:r>
              <a:rPr lang="fr-FR" sz="2400" dirty="0" err="1"/>
              <a:t>applicability</a:t>
            </a:r>
            <a:r>
              <a:rPr lang="fr-FR" sz="2400" dirty="0"/>
              <a:t>?</a:t>
            </a:r>
            <a:endParaRPr lang="en-GB" sz="2400" dirty="0"/>
          </a:p>
        </p:txBody>
      </p:sp>
      <p:pic>
        <p:nvPicPr>
          <p:cNvPr id="7" name="Graphique 6" descr="Fermer">
            <a:extLst>
              <a:ext uri="{FF2B5EF4-FFF2-40B4-BE49-F238E27FC236}">
                <a16:creationId xmlns:a16="http://schemas.microsoft.com/office/drawing/2014/main" id="{BB9C926D-AC5E-4CAF-B773-984A8E9524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3596" y="4114800"/>
            <a:ext cx="1384808" cy="1384808"/>
          </a:xfrm>
          <a:prstGeom prst="rect">
            <a:avLst/>
          </a:prstGeom>
        </p:spPr>
      </p:pic>
    </p:spTree>
    <p:extLst>
      <p:ext uri="{BB962C8B-B14F-4D97-AF65-F5344CB8AC3E}">
        <p14:creationId xmlns:p14="http://schemas.microsoft.com/office/powerpoint/2010/main" val="118114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3E049ECB-8177-419A-8B55-4F77296298BE}"/>
              </a:ext>
            </a:extLst>
          </p:cNvPr>
          <p:cNvSpPr>
            <a:spLocks noGrp="1"/>
          </p:cNvSpPr>
          <p:nvPr>
            <p:ph type="title"/>
          </p:nvPr>
        </p:nvSpPr>
        <p:spPr/>
        <p:txBody>
          <a:bodyPr/>
          <a:lstStyle/>
          <a:p>
            <a:r>
              <a:rPr lang="fr-FR" dirty="0" err="1"/>
              <a:t>aLTEr</a:t>
            </a:r>
            <a:r>
              <a:rPr lang="fr-FR" dirty="0"/>
              <a:t> </a:t>
            </a:r>
            <a:r>
              <a:rPr lang="fr-FR" dirty="0" err="1"/>
              <a:t>attack</a:t>
            </a:r>
            <a:endParaRPr lang="en-GB" dirty="0"/>
          </a:p>
        </p:txBody>
      </p:sp>
      <p:sp>
        <p:nvSpPr>
          <p:cNvPr id="6" name="Espace réservé du contenu 5">
            <a:extLst>
              <a:ext uri="{FF2B5EF4-FFF2-40B4-BE49-F238E27FC236}">
                <a16:creationId xmlns:a16="http://schemas.microsoft.com/office/drawing/2014/main" id="{BDB62241-DB10-429E-BE03-326CE97D56D6}"/>
              </a:ext>
            </a:extLst>
          </p:cNvPr>
          <p:cNvSpPr>
            <a:spLocks noGrp="1"/>
          </p:cNvSpPr>
          <p:nvPr>
            <p:ph idx="1"/>
          </p:nvPr>
        </p:nvSpPr>
        <p:spPr/>
        <p:txBody>
          <a:bodyPr>
            <a:normAutofit/>
          </a:bodyPr>
          <a:lstStyle/>
          <a:p>
            <a:r>
              <a:rPr lang="fr-FR" sz="2400" dirty="0"/>
              <a:t>Active </a:t>
            </a:r>
            <a:r>
              <a:rPr lang="fr-FR" sz="2400" dirty="0" err="1"/>
              <a:t>attack</a:t>
            </a:r>
            <a:endParaRPr lang="fr-FR" sz="2400" dirty="0"/>
          </a:p>
          <a:p>
            <a:pPr lvl="1"/>
            <a:r>
              <a:rPr lang="fr-FR" sz="2000" dirty="0" err="1"/>
              <a:t>Send</a:t>
            </a:r>
            <a:r>
              <a:rPr lang="fr-FR" sz="2000" dirty="0"/>
              <a:t> </a:t>
            </a:r>
            <a:r>
              <a:rPr lang="fr-FR" sz="2000" dirty="0" err="1"/>
              <a:t>signals</a:t>
            </a:r>
            <a:r>
              <a:rPr lang="fr-FR" sz="2000" dirty="0"/>
              <a:t> to </a:t>
            </a:r>
            <a:r>
              <a:rPr lang="fr-FR" sz="2000" dirty="0" err="1"/>
              <a:t>both</a:t>
            </a:r>
            <a:r>
              <a:rPr lang="fr-FR" sz="2000" dirty="0"/>
              <a:t> the </a:t>
            </a:r>
            <a:r>
              <a:rPr lang="fr-FR" sz="2000" dirty="0">
                <a:solidFill>
                  <a:srgbClr val="C00000"/>
                </a:solidFill>
              </a:rPr>
              <a:t>network and the </a:t>
            </a:r>
            <a:r>
              <a:rPr lang="fr-FR" sz="2000" dirty="0" err="1">
                <a:solidFill>
                  <a:srgbClr val="C00000"/>
                </a:solidFill>
              </a:rPr>
              <a:t>device</a:t>
            </a:r>
            <a:endParaRPr lang="fr-FR" sz="2000" dirty="0">
              <a:solidFill>
                <a:srgbClr val="C00000"/>
              </a:solidFill>
            </a:endParaRPr>
          </a:p>
          <a:p>
            <a:pPr lvl="1"/>
            <a:r>
              <a:rPr lang="fr-FR" sz="2000" dirty="0"/>
              <a:t>UE </a:t>
            </a:r>
            <a:r>
              <a:rPr lang="fr-FR" sz="2000" dirty="0" err="1"/>
              <a:t>perceives</a:t>
            </a:r>
            <a:r>
              <a:rPr lang="fr-FR" sz="2000" dirty="0"/>
              <a:t> the </a:t>
            </a:r>
            <a:r>
              <a:rPr lang="fr-FR" sz="2000" dirty="0" err="1"/>
              <a:t>adversary</a:t>
            </a:r>
            <a:r>
              <a:rPr lang="fr-FR" sz="2000" dirty="0"/>
              <a:t> as </a:t>
            </a:r>
            <a:r>
              <a:rPr lang="fr-FR" sz="2000" dirty="0" err="1"/>
              <a:t>usual</a:t>
            </a:r>
            <a:r>
              <a:rPr lang="fr-FR" sz="2000" dirty="0"/>
              <a:t> cellular network provider</a:t>
            </a:r>
          </a:p>
          <a:p>
            <a:pPr lvl="1"/>
            <a:r>
              <a:rPr lang="fr-FR" sz="2000" dirty="0"/>
              <a:t>Cellular network </a:t>
            </a:r>
            <a:r>
              <a:rPr lang="fr-FR" sz="2000" dirty="0" err="1"/>
              <a:t>perceives</a:t>
            </a:r>
            <a:r>
              <a:rPr lang="fr-FR" sz="2000" dirty="0"/>
              <a:t> the </a:t>
            </a:r>
            <a:r>
              <a:rPr lang="fr-FR" sz="2000" dirty="0" err="1"/>
              <a:t>adversary</a:t>
            </a:r>
            <a:r>
              <a:rPr lang="fr-FR" sz="2000" dirty="0"/>
              <a:t> as the UE</a:t>
            </a:r>
          </a:p>
          <a:p>
            <a:pPr lvl="1"/>
            <a:endParaRPr lang="fr-FR" sz="2000" dirty="0"/>
          </a:p>
          <a:p>
            <a:pPr lvl="1"/>
            <a:endParaRPr lang="fr-FR" sz="2000" dirty="0"/>
          </a:p>
          <a:p>
            <a:endParaRPr lang="en-GB" sz="2400" dirty="0"/>
          </a:p>
        </p:txBody>
      </p:sp>
      <p:pic>
        <p:nvPicPr>
          <p:cNvPr id="7" name="Image 6">
            <a:extLst>
              <a:ext uri="{FF2B5EF4-FFF2-40B4-BE49-F238E27FC236}">
                <a16:creationId xmlns:a16="http://schemas.microsoft.com/office/drawing/2014/main" id="{15F1C25B-8E49-4A9D-B41D-CEC319EDD742}"/>
              </a:ext>
            </a:extLst>
          </p:cNvPr>
          <p:cNvPicPr>
            <a:picLocks noChangeAspect="1"/>
          </p:cNvPicPr>
          <p:nvPr/>
        </p:nvPicPr>
        <p:blipFill>
          <a:blip r:embed="rId3"/>
          <a:stretch>
            <a:fillRect/>
          </a:stretch>
        </p:blipFill>
        <p:spPr>
          <a:xfrm>
            <a:off x="2540127" y="3454400"/>
            <a:ext cx="6038850" cy="1952625"/>
          </a:xfrm>
          <a:prstGeom prst="rect">
            <a:avLst/>
          </a:prstGeom>
        </p:spPr>
      </p:pic>
      <p:sp>
        <p:nvSpPr>
          <p:cNvPr id="8" name="ZoneTexte 7">
            <a:extLst>
              <a:ext uri="{FF2B5EF4-FFF2-40B4-BE49-F238E27FC236}">
                <a16:creationId xmlns:a16="http://schemas.microsoft.com/office/drawing/2014/main" id="{B738B7B4-9255-4B17-8A0E-E60BBEB195FA}"/>
              </a:ext>
            </a:extLst>
          </p:cNvPr>
          <p:cNvSpPr txBox="1"/>
          <p:nvPr/>
        </p:nvSpPr>
        <p:spPr>
          <a:xfrm>
            <a:off x="3343402" y="5499100"/>
            <a:ext cx="4432300" cy="400110"/>
          </a:xfrm>
          <a:prstGeom prst="rect">
            <a:avLst/>
          </a:prstGeom>
          <a:noFill/>
        </p:spPr>
        <p:txBody>
          <a:bodyPr wrap="square" rtlCol="0">
            <a:spAutoFit/>
          </a:bodyPr>
          <a:lstStyle/>
          <a:p>
            <a:pPr algn="ctr"/>
            <a:r>
              <a:rPr lang="fr-FR" sz="2000" dirty="0"/>
              <a:t>Source: </a:t>
            </a:r>
            <a:r>
              <a:rPr lang="fr-FR" sz="2000" dirty="0">
                <a:hlinkClick r:id="rId4"/>
              </a:rPr>
              <a:t>https://alter-attack.net</a:t>
            </a:r>
            <a:endParaRPr lang="en-GB" sz="2000" dirty="0"/>
          </a:p>
        </p:txBody>
      </p:sp>
    </p:spTree>
    <p:extLst>
      <p:ext uri="{BB962C8B-B14F-4D97-AF65-F5344CB8AC3E}">
        <p14:creationId xmlns:p14="http://schemas.microsoft.com/office/powerpoint/2010/main" val="2504861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28481C-6844-495C-B52F-2C9D23258FE4}"/>
              </a:ext>
            </a:extLst>
          </p:cNvPr>
          <p:cNvSpPr>
            <a:spLocks noGrp="1"/>
          </p:cNvSpPr>
          <p:nvPr>
            <p:ph type="title"/>
          </p:nvPr>
        </p:nvSpPr>
        <p:spPr/>
        <p:txBody>
          <a:bodyPr/>
          <a:lstStyle/>
          <a:p>
            <a:r>
              <a:rPr lang="fr-FR" dirty="0" err="1"/>
              <a:t>What</a:t>
            </a:r>
            <a:r>
              <a:rPr lang="fr-FR" dirty="0"/>
              <a:t> </a:t>
            </a:r>
            <a:r>
              <a:rPr lang="fr-FR" dirty="0" err="1"/>
              <a:t>does</a:t>
            </a:r>
            <a:r>
              <a:rPr lang="fr-FR" dirty="0"/>
              <a:t> </a:t>
            </a:r>
            <a:r>
              <a:rPr lang="fr-FR" dirty="0" err="1"/>
              <a:t>it</a:t>
            </a:r>
            <a:r>
              <a:rPr lang="fr-FR" dirty="0"/>
              <a:t> do?</a:t>
            </a:r>
            <a:endParaRPr lang="en-GB" dirty="0"/>
          </a:p>
        </p:txBody>
      </p:sp>
      <p:sp>
        <p:nvSpPr>
          <p:cNvPr id="3" name="Espace réservé du contenu 2">
            <a:extLst>
              <a:ext uri="{FF2B5EF4-FFF2-40B4-BE49-F238E27FC236}">
                <a16:creationId xmlns:a16="http://schemas.microsoft.com/office/drawing/2014/main" id="{C587E69B-486A-4757-BFCD-33736FA45E68}"/>
              </a:ext>
            </a:extLst>
          </p:cNvPr>
          <p:cNvSpPr>
            <a:spLocks noGrp="1"/>
          </p:cNvSpPr>
          <p:nvPr>
            <p:ph idx="1"/>
          </p:nvPr>
        </p:nvSpPr>
        <p:spPr/>
        <p:txBody>
          <a:bodyPr>
            <a:normAutofit/>
          </a:bodyPr>
          <a:lstStyle/>
          <a:p>
            <a:r>
              <a:rPr lang="fr-FR" sz="2400" dirty="0"/>
              <a:t>User data manipulation</a:t>
            </a:r>
          </a:p>
          <a:p>
            <a:pPr lvl="1"/>
            <a:r>
              <a:rPr lang="fr-FR" sz="2000" dirty="0" err="1">
                <a:solidFill>
                  <a:srgbClr val="C00000"/>
                </a:solidFill>
              </a:rPr>
              <a:t>Integrity</a:t>
            </a:r>
            <a:r>
              <a:rPr lang="fr-FR" sz="2000" dirty="0">
                <a:solidFill>
                  <a:srgbClr val="C00000"/>
                </a:solidFill>
              </a:rPr>
              <a:t> issue</a:t>
            </a:r>
            <a:r>
              <a:rPr lang="fr-FR" sz="2000" dirty="0"/>
              <a:t> in the data </a:t>
            </a:r>
            <a:r>
              <a:rPr lang="fr-FR" sz="2000" dirty="0" err="1"/>
              <a:t>link</a:t>
            </a:r>
            <a:r>
              <a:rPr lang="fr-FR" sz="2000" dirty="0"/>
              <a:t> layer</a:t>
            </a:r>
          </a:p>
          <a:p>
            <a:pPr lvl="1"/>
            <a:r>
              <a:rPr lang="fr-FR" sz="2000" dirty="0"/>
              <a:t>Alter </a:t>
            </a:r>
            <a:r>
              <a:rPr lang="fr-FR" sz="2000" dirty="0" err="1"/>
              <a:t>packets</a:t>
            </a:r>
            <a:r>
              <a:rPr lang="fr-FR" sz="2000" dirty="0"/>
              <a:t> </a:t>
            </a:r>
            <a:r>
              <a:rPr lang="fr-FR" sz="2000" dirty="0" err="1"/>
              <a:t>going</a:t>
            </a:r>
            <a:r>
              <a:rPr lang="fr-FR" sz="2000" dirty="0"/>
              <a:t> over the cellular network</a:t>
            </a:r>
          </a:p>
          <a:p>
            <a:r>
              <a:rPr lang="fr-FR" sz="2400" dirty="0"/>
              <a:t>Attack</a:t>
            </a:r>
          </a:p>
          <a:p>
            <a:pPr lvl="1"/>
            <a:r>
              <a:rPr lang="fr-FR" sz="2000" dirty="0" err="1"/>
              <a:t>Modify</a:t>
            </a:r>
            <a:r>
              <a:rPr lang="fr-FR" sz="2000" dirty="0"/>
              <a:t> content of a </a:t>
            </a:r>
            <a:r>
              <a:rPr lang="fr-FR" sz="2000" dirty="0" err="1"/>
              <a:t>packet</a:t>
            </a:r>
            <a:r>
              <a:rPr lang="fr-FR" sz="2000" dirty="0"/>
              <a:t> if the </a:t>
            </a:r>
            <a:r>
              <a:rPr lang="fr-FR" sz="2000" dirty="0">
                <a:solidFill>
                  <a:srgbClr val="C00000"/>
                </a:solidFill>
              </a:rPr>
              <a:t>original content </a:t>
            </a:r>
            <a:r>
              <a:rPr lang="fr-FR" sz="2000" dirty="0" err="1">
                <a:solidFill>
                  <a:srgbClr val="C00000"/>
                </a:solidFill>
              </a:rPr>
              <a:t>is</a:t>
            </a:r>
            <a:r>
              <a:rPr lang="fr-FR" sz="2000" dirty="0">
                <a:solidFill>
                  <a:srgbClr val="C00000"/>
                </a:solidFill>
              </a:rPr>
              <a:t> </a:t>
            </a:r>
            <a:r>
              <a:rPr lang="fr-FR" sz="2000" dirty="0" err="1">
                <a:solidFill>
                  <a:srgbClr val="C00000"/>
                </a:solidFill>
              </a:rPr>
              <a:t>known</a:t>
            </a:r>
            <a:endParaRPr lang="fr-FR" sz="2000" dirty="0">
              <a:solidFill>
                <a:srgbClr val="C00000"/>
              </a:solidFill>
            </a:endParaRPr>
          </a:p>
          <a:p>
            <a:pPr lvl="1"/>
            <a:r>
              <a:rPr lang="fr-FR" sz="2000" dirty="0" err="1"/>
              <a:t>Manipulate</a:t>
            </a:r>
            <a:r>
              <a:rPr lang="fr-FR" sz="2000" dirty="0"/>
              <a:t> destination IP </a:t>
            </a:r>
            <a:r>
              <a:rPr lang="fr-FR" sz="2000" dirty="0" err="1"/>
              <a:t>address</a:t>
            </a:r>
            <a:r>
              <a:rPr lang="fr-FR" sz="2000" dirty="0"/>
              <a:t> of a DNS </a:t>
            </a:r>
            <a:r>
              <a:rPr lang="fr-FR" sz="2000" dirty="0" err="1"/>
              <a:t>request</a:t>
            </a:r>
            <a:endParaRPr lang="fr-FR" sz="2000" dirty="0"/>
          </a:p>
          <a:p>
            <a:pPr lvl="1"/>
            <a:r>
              <a:rPr lang="fr-FR" sz="2000" dirty="0" err="1"/>
              <a:t>Redirect</a:t>
            </a:r>
            <a:r>
              <a:rPr lang="fr-FR" sz="2000" dirty="0"/>
              <a:t> </a:t>
            </a:r>
            <a:r>
              <a:rPr lang="fr-FR" sz="2000" dirty="0" err="1"/>
              <a:t>requests</a:t>
            </a:r>
            <a:r>
              <a:rPr lang="fr-FR" sz="2000" dirty="0"/>
              <a:t> to a </a:t>
            </a:r>
            <a:r>
              <a:rPr lang="fr-FR" sz="2000" dirty="0" err="1"/>
              <a:t>malicious</a:t>
            </a:r>
            <a:r>
              <a:rPr lang="fr-FR" sz="2000" dirty="0"/>
              <a:t> server</a:t>
            </a:r>
          </a:p>
          <a:p>
            <a:pPr lvl="1"/>
            <a:endParaRPr lang="fr-FR" sz="2000" dirty="0"/>
          </a:p>
          <a:p>
            <a:endParaRPr lang="en-GB" sz="2400" dirty="0"/>
          </a:p>
        </p:txBody>
      </p:sp>
      <p:sp>
        <p:nvSpPr>
          <p:cNvPr id="4" name="Rectangle 3">
            <a:extLst>
              <a:ext uri="{FF2B5EF4-FFF2-40B4-BE49-F238E27FC236}">
                <a16:creationId xmlns:a16="http://schemas.microsoft.com/office/drawing/2014/main" id="{9BEA2EFC-A879-4327-8A4E-FE5927E58D72}"/>
              </a:ext>
            </a:extLst>
          </p:cNvPr>
          <p:cNvSpPr/>
          <p:nvPr/>
        </p:nvSpPr>
        <p:spPr>
          <a:xfrm>
            <a:off x="9043792" y="388307"/>
            <a:ext cx="2041742" cy="102713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dirty="0"/>
              <a:t>PDCP</a:t>
            </a:r>
          </a:p>
        </p:txBody>
      </p:sp>
      <p:sp>
        <p:nvSpPr>
          <p:cNvPr id="5" name="Rectangle 4">
            <a:extLst>
              <a:ext uri="{FF2B5EF4-FFF2-40B4-BE49-F238E27FC236}">
                <a16:creationId xmlns:a16="http://schemas.microsoft.com/office/drawing/2014/main" id="{4E2832BC-0E31-4D55-A5E7-2C1B222F51F4}"/>
              </a:ext>
            </a:extLst>
          </p:cNvPr>
          <p:cNvSpPr/>
          <p:nvPr/>
        </p:nvSpPr>
        <p:spPr>
          <a:xfrm>
            <a:off x="9043792" y="1415441"/>
            <a:ext cx="2041742" cy="102713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dirty="0"/>
              <a:t>RLC</a:t>
            </a:r>
            <a:endParaRPr lang="en-GB" dirty="0"/>
          </a:p>
        </p:txBody>
      </p:sp>
      <p:sp>
        <p:nvSpPr>
          <p:cNvPr id="6" name="Rectangle 5">
            <a:extLst>
              <a:ext uri="{FF2B5EF4-FFF2-40B4-BE49-F238E27FC236}">
                <a16:creationId xmlns:a16="http://schemas.microsoft.com/office/drawing/2014/main" id="{1C0923A7-1546-4B16-97CF-33D859D5E555}"/>
              </a:ext>
            </a:extLst>
          </p:cNvPr>
          <p:cNvSpPr/>
          <p:nvPr/>
        </p:nvSpPr>
        <p:spPr>
          <a:xfrm>
            <a:off x="9043792" y="2442575"/>
            <a:ext cx="2041742" cy="102713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dirty="0"/>
              <a:t>MAC</a:t>
            </a:r>
            <a:endParaRPr lang="en-GB" dirty="0"/>
          </a:p>
        </p:txBody>
      </p:sp>
    </p:spTree>
    <p:extLst>
      <p:ext uri="{BB962C8B-B14F-4D97-AF65-F5344CB8AC3E}">
        <p14:creationId xmlns:p14="http://schemas.microsoft.com/office/powerpoint/2010/main" val="4045945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0DDD3E-BDF9-4725-889D-5D829144C07B}"/>
              </a:ext>
            </a:extLst>
          </p:cNvPr>
          <p:cNvSpPr>
            <a:spLocks noGrp="1"/>
          </p:cNvSpPr>
          <p:nvPr>
            <p:ph type="title"/>
          </p:nvPr>
        </p:nvSpPr>
        <p:spPr>
          <a:xfrm>
            <a:off x="643831" y="182880"/>
            <a:ext cx="3690425" cy="571182"/>
          </a:xfrm>
        </p:spPr>
        <p:txBody>
          <a:bodyPr>
            <a:normAutofit/>
          </a:bodyPr>
          <a:lstStyle/>
          <a:p>
            <a:r>
              <a:rPr lang="fr-FR" sz="3200" dirty="0"/>
              <a:t>How </a:t>
            </a:r>
            <a:r>
              <a:rPr lang="fr-FR" sz="3200" dirty="0" err="1"/>
              <a:t>is</a:t>
            </a:r>
            <a:r>
              <a:rPr lang="fr-FR" sz="3200" dirty="0"/>
              <a:t> </a:t>
            </a:r>
            <a:r>
              <a:rPr lang="fr-FR" sz="3200" dirty="0" err="1"/>
              <a:t>it</a:t>
            </a:r>
            <a:r>
              <a:rPr lang="fr-FR" sz="3200" dirty="0"/>
              <a:t> </a:t>
            </a:r>
            <a:r>
              <a:rPr lang="fr-FR" sz="3200" dirty="0" err="1"/>
              <a:t>done</a:t>
            </a:r>
            <a:r>
              <a:rPr lang="fr-FR" sz="3200" dirty="0"/>
              <a:t>?</a:t>
            </a:r>
            <a:endParaRPr lang="en-GB" sz="3200" dirty="0"/>
          </a:p>
        </p:txBody>
      </p:sp>
      <p:sp>
        <p:nvSpPr>
          <p:cNvPr id="10" name="Content Placeholder 9">
            <a:extLst>
              <a:ext uri="{FF2B5EF4-FFF2-40B4-BE49-F238E27FC236}">
                <a16:creationId xmlns:a16="http://schemas.microsoft.com/office/drawing/2014/main" id="{C324D208-99FB-4682-BCCC-0A89DED4B52B}"/>
              </a:ext>
            </a:extLst>
          </p:cNvPr>
          <p:cNvSpPr>
            <a:spLocks noGrp="1"/>
          </p:cNvSpPr>
          <p:nvPr>
            <p:ph idx="1"/>
          </p:nvPr>
        </p:nvSpPr>
        <p:spPr>
          <a:xfrm>
            <a:off x="1532036" y="4114800"/>
            <a:ext cx="9127925" cy="2457449"/>
          </a:xfrm>
        </p:spPr>
        <p:txBody>
          <a:bodyPr>
            <a:normAutofit lnSpcReduction="10000"/>
          </a:bodyPr>
          <a:lstStyle/>
          <a:p>
            <a:pPr marL="342900" indent="-342900">
              <a:buFont typeface="+mj-lt"/>
              <a:buAutoNum type="arabicPeriod"/>
            </a:pPr>
            <a:r>
              <a:rPr lang="en-US" sz="1600" dirty="0"/>
              <a:t>Deploy a malicious relay that will act as UE and </a:t>
            </a:r>
            <a:r>
              <a:rPr lang="en-US" sz="1600" dirty="0" err="1"/>
              <a:t>eNodeB</a:t>
            </a:r>
            <a:endParaRPr lang="en-US" sz="1600" dirty="0"/>
          </a:p>
          <a:p>
            <a:pPr marL="342900" indent="-342900">
              <a:buFont typeface="+mj-lt"/>
              <a:buAutoNum type="arabicPeriod"/>
            </a:pPr>
            <a:r>
              <a:rPr lang="en-US" sz="1600" dirty="0"/>
              <a:t>AKA is performed between UE and commercial network</a:t>
            </a:r>
          </a:p>
          <a:p>
            <a:pPr marL="342900" indent="-342900">
              <a:buFont typeface="+mj-lt"/>
              <a:buAutoNum type="arabicPeriod"/>
            </a:pPr>
            <a:r>
              <a:rPr lang="en-US" sz="1600" dirty="0"/>
              <a:t>UE encapsulates its request in UDP and IP packet and then encrypts it with </a:t>
            </a:r>
            <a:r>
              <a:rPr lang="en-US" sz="1600" b="1" u="sng" dirty="0">
                <a:solidFill>
                  <a:srgbClr val="C00000"/>
                </a:solidFill>
              </a:rPr>
              <a:t>AES-CTR</a:t>
            </a:r>
          </a:p>
          <a:p>
            <a:pPr marL="342900" indent="-342900">
              <a:buFont typeface="+mj-lt"/>
              <a:buAutoNum type="arabicPeriod"/>
            </a:pPr>
            <a:r>
              <a:rPr lang="en-US" sz="1600" dirty="0"/>
              <a:t>Malicious relay intercepts only DNS packet and change the content</a:t>
            </a:r>
          </a:p>
          <a:p>
            <a:pPr marL="342900" indent="-342900">
              <a:buFont typeface="+mj-lt"/>
              <a:buAutoNum type="arabicPeriod"/>
            </a:pPr>
            <a:r>
              <a:rPr lang="en-US" sz="1600" dirty="0"/>
              <a:t>Forward the modified packet to the network</a:t>
            </a:r>
          </a:p>
          <a:p>
            <a:pPr marL="342900" indent="-342900">
              <a:buFont typeface="+mj-lt"/>
              <a:buAutoNum type="arabicPeriod"/>
            </a:pPr>
            <a:r>
              <a:rPr lang="en-US" sz="1600" dirty="0" err="1"/>
              <a:t>Rechange</a:t>
            </a:r>
            <a:r>
              <a:rPr lang="en-US" sz="1600" dirty="0"/>
              <a:t> the source IP to the target of the outgoing packet</a:t>
            </a:r>
          </a:p>
          <a:p>
            <a:pPr marL="342900" indent="-342900">
              <a:buFont typeface="+mj-lt"/>
              <a:buAutoNum type="arabicPeriod"/>
            </a:pPr>
            <a:endParaRPr lang="en-US" sz="1600" dirty="0"/>
          </a:p>
        </p:txBody>
      </p:sp>
      <p:pic>
        <p:nvPicPr>
          <p:cNvPr id="8" name="Espace réservé du contenu 4" descr="Une image contenant texte, carte&#10;&#10;Description générée avec un niveau de confiance très élevé">
            <a:extLst>
              <a:ext uri="{FF2B5EF4-FFF2-40B4-BE49-F238E27FC236}">
                <a16:creationId xmlns:a16="http://schemas.microsoft.com/office/drawing/2014/main" id="{4FEFE9E2-E147-4F94-B999-AC808792B55E}"/>
              </a:ext>
            </a:extLst>
          </p:cNvPr>
          <p:cNvPicPr>
            <a:picLocks noChangeAspect="1"/>
          </p:cNvPicPr>
          <p:nvPr/>
        </p:nvPicPr>
        <p:blipFill>
          <a:blip r:embed="rId3"/>
          <a:stretch>
            <a:fillRect/>
          </a:stretch>
        </p:blipFill>
        <p:spPr>
          <a:xfrm>
            <a:off x="1326088" y="754062"/>
            <a:ext cx="9539820" cy="3112386"/>
          </a:xfrm>
          <a:prstGeom prst="rect">
            <a:avLst/>
          </a:prstGeom>
        </p:spPr>
      </p:pic>
    </p:spTree>
    <p:extLst>
      <p:ext uri="{BB962C8B-B14F-4D97-AF65-F5344CB8AC3E}">
        <p14:creationId xmlns:p14="http://schemas.microsoft.com/office/powerpoint/2010/main" val="3620728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EB25F5-E390-4E19-A0D4-333570D03015}"/>
              </a:ext>
            </a:extLst>
          </p:cNvPr>
          <p:cNvSpPr>
            <a:spLocks noGrp="1"/>
          </p:cNvSpPr>
          <p:nvPr>
            <p:ph type="title"/>
          </p:nvPr>
        </p:nvSpPr>
        <p:spPr/>
        <p:txBody>
          <a:bodyPr/>
          <a:lstStyle/>
          <a:p>
            <a:r>
              <a:rPr lang="fr-FR" dirty="0"/>
              <a:t>Keys to </a:t>
            </a:r>
            <a:r>
              <a:rPr lang="fr-FR" dirty="0" err="1"/>
              <a:t>success</a:t>
            </a:r>
            <a:endParaRPr lang="en-GB" dirty="0"/>
          </a:p>
        </p:txBody>
      </p:sp>
      <p:sp>
        <p:nvSpPr>
          <p:cNvPr id="3" name="Espace réservé du contenu 2">
            <a:extLst>
              <a:ext uri="{FF2B5EF4-FFF2-40B4-BE49-F238E27FC236}">
                <a16:creationId xmlns:a16="http://schemas.microsoft.com/office/drawing/2014/main" id="{15801421-98E8-483A-9C4F-B53D3628AD5D}"/>
              </a:ext>
            </a:extLst>
          </p:cNvPr>
          <p:cNvSpPr>
            <a:spLocks noGrp="1"/>
          </p:cNvSpPr>
          <p:nvPr>
            <p:ph idx="1"/>
          </p:nvPr>
        </p:nvSpPr>
        <p:spPr/>
        <p:txBody>
          <a:bodyPr/>
          <a:lstStyle/>
          <a:p>
            <a:r>
              <a:rPr lang="fr-FR" dirty="0"/>
              <a:t>Stable </a:t>
            </a:r>
            <a:r>
              <a:rPr lang="fr-FR" dirty="0" err="1"/>
              <a:t>Malicious</a:t>
            </a:r>
            <a:r>
              <a:rPr lang="fr-FR" dirty="0"/>
              <a:t> Relay</a:t>
            </a:r>
          </a:p>
          <a:p>
            <a:pPr lvl="1"/>
            <a:r>
              <a:rPr lang="fr-FR" dirty="0"/>
              <a:t>Key for the </a:t>
            </a:r>
            <a:r>
              <a:rPr lang="fr-FR" dirty="0" err="1"/>
              <a:t>aLTEr</a:t>
            </a:r>
            <a:r>
              <a:rPr lang="fr-FR" dirty="0"/>
              <a:t> </a:t>
            </a:r>
            <a:r>
              <a:rPr lang="fr-FR" dirty="0" err="1"/>
              <a:t>attack</a:t>
            </a:r>
            <a:endParaRPr lang="fr-FR" dirty="0"/>
          </a:p>
          <a:p>
            <a:pPr lvl="1"/>
            <a:r>
              <a:rPr lang="fr-FR" dirty="0" err="1"/>
              <a:t>Make</a:t>
            </a:r>
            <a:r>
              <a:rPr lang="fr-FR" dirty="0"/>
              <a:t> the user </a:t>
            </a:r>
            <a:r>
              <a:rPr lang="fr-FR" dirty="0" err="1"/>
              <a:t>connect</a:t>
            </a:r>
            <a:r>
              <a:rPr lang="fr-FR" dirty="0"/>
              <a:t> to the </a:t>
            </a:r>
            <a:r>
              <a:rPr lang="fr-FR" dirty="0" err="1"/>
              <a:t>malicious</a:t>
            </a:r>
            <a:r>
              <a:rPr lang="fr-FR" dirty="0"/>
              <a:t> </a:t>
            </a:r>
            <a:r>
              <a:rPr lang="fr-FR" dirty="0" err="1"/>
              <a:t>eNodeB</a:t>
            </a:r>
            <a:r>
              <a:rPr lang="fr-FR" dirty="0"/>
              <a:t> by </a:t>
            </a:r>
            <a:r>
              <a:rPr lang="fr-FR" dirty="0" err="1"/>
              <a:t>transmitting</a:t>
            </a:r>
            <a:r>
              <a:rPr lang="fr-FR" dirty="0"/>
              <a:t> at </a:t>
            </a:r>
            <a:r>
              <a:rPr lang="fr-FR" dirty="0" err="1"/>
              <a:t>higher</a:t>
            </a:r>
            <a:r>
              <a:rPr lang="fr-FR" dirty="0"/>
              <a:t> </a:t>
            </a:r>
            <a:r>
              <a:rPr lang="fr-FR" dirty="0" err="1"/>
              <a:t>frequencies</a:t>
            </a:r>
            <a:r>
              <a:rPr lang="fr-FR" dirty="0"/>
              <a:t> </a:t>
            </a:r>
            <a:r>
              <a:rPr lang="fr-FR" dirty="0" err="1"/>
              <a:t>than</a:t>
            </a:r>
            <a:r>
              <a:rPr lang="fr-FR" dirty="0"/>
              <a:t> the commercial network</a:t>
            </a:r>
          </a:p>
          <a:p>
            <a:pPr lvl="1"/>
            <a:r>
              <a:rPr lang="fr-FR" dirty="0"/>
              <a:t>Set correct configuration </a:t>
            </a:r>
            <a:r>
              <a:rPr lang="fr-FR" dirty="0" err="1"/>
              <a:t>parameters</a:t>
            </a:r>
            <a:r>
              <a:rPr lang="fr-FR" dirty="0"/>
              <a:t> (data </a:t>
            </a:r>
            <a:r>
              <a:rPr lang="fr-FR" dirty="0" err="1"/>
              <a:t>bearer</a:t>
            </a:r>
            <a:r>
              <a:rPr lang="fr-FR" dirty="0"/>
              <a:t>, RLC, </a:t>
            </a:r>
            <a:r>
              <a:rPr lang="fr-FR" dirty="0" err="1"/>
              <a:t>etc</a:t>
            </a:r>
            <a:r>
              <a:rPr lang="fr-FR" dirty="0"/>
              <a:t>)</a:t>
            </a:r>
          </a:p>
          <a:p>
            <a:r>
              <a:rPr lang="fr-FR" dirty="0"/>
              <a:t>DNS </a:t>
            </a:r>
            <a:r>
              <a:rPr lang="fr-FR" dirty="0" err="1"/>
              <a:t>requests</a:t>
            </a:r>
            <a:r>
              <a:rPr lang="fr-FR" dirty="0"/>
              <a:t> and </a:t>
            </a:r>
            <a:r>
              <a:rPr lang="fr-FR" dirty="0" err="1"/>
              <a:t>responses</a:t>
            </a:r>
            <a:endParaRPr lang="fr-FR" dirty="0"/>
          </a:p>
          <a:p>
            <a:pPr lvl="1"/>
            <a:r>
              <a:rPr lang="fr-FR" dirty="0" err="1"/>
              <a:t>Only</a:t>
            </a:r>
            <a:r>
              <a:rPr lang="fr-FR" dirty="0"/>
              <a:t> </a:t>
            </a:r>
            <a:r>
              <a:rPr lang="fr-FR" dirty="0" err="1"/>
              <a:t>altering</a:t>
            </a:r>
            <a:r>
              <a:rPr lang="fr-FR" dirty="0"/>
              <a:t> DNS </a:t>
            </a:r>
            <a:r>
              <a:rPr lang="fr-FR" dirty="0" err="1"/>
              <a:t>requests</a:t>
            </a:r>
            <a:endParaRPr lang="fr-FR" dirty="0"/>
          </a:p>
          <a:p>
            <a:pPr lvl="1"/>
            <a:r>
              <a:rPr lang="fr-FR" dirty="0"/>
              <a:t>Reliable </a:t>
            </a:r>
            <a:r>
              <a:rPr lang="fr-FR" dirty="0" err="1"/>
              <a:t>way</a:t>
            </a:r>
            <a:r>
              <a:rPr lang="fr-FR" dirty="0"/>
              <a:t> to </a:t>
            </a:r>
            <a:r>
              <a:rPr lang="fr-FR" dirty="0" err="1"/>
              <a:t>distinguish</a:t>
            </a:r>
            <a:r>
              <a:rPr lang="fr-FR" dirty="0"/>
              <a:t> DNS </a:t>
            </a:r>
            <a:r>
              <a:rPr lang="fr-FR" dirty="0" err="1"/>
              <a:t>requests</a:t>
            </a:r>
            <a:r>
              <a:rPr lang="fr-FR" dirty="0"/>
              <a:t> </a:t>
            </a:r>
            <a:r>
              <a:rPr lang="fr-FR" dirty="0" err="1"/>
              <a:t>from</a:t>
            </a:r>
            <a:r>
              <a:rPr lang="fr-FR" dirty="0"/>
              <a:t> all the </a:t>
            </a:r>
            <a:r>
              <a:rPr lang="fr-FR" dirty="0" err="1"/>
              <a:t>traffic</a:t>
            </a:r>
            <a:r>
              <a:rPr lang="fr-FR" dirty="0"/>
              <a:t> (</a:t>
            </a:r>
            <a:r>
              <a:rPr lang="fr-FR" dirty="0" err="1">
                <a:solidFill>
                  <a:srgbClr val="00B050"/>
                </a:solidFill>
              </a:rPr>
              <a:t>encrypted</a:t>
            </a:r>
            <a:r>
              <a:rPr lang="fr-FR" dirty="0"/>
              <a:t>)</a:t>
            </a:r>
          </a:p>
          <a:p>
            <a:pPr lvl="1"/>
            <a:r>
              <a:rPr lang="fr-FR" dirty="0"/>
              <a:t>DNS </a:t>
            </a:r>
            <a:r>
              <a:rPr lang="fr-FR" dirty="0" err="1"/>
              <a:t>packet</a:t>
            </a:r>
            <a:r>
              <a:rPr lang="fr-FR" dirty="0"/>
              <a:t> </a:t>
            </a:r>
            <a:r>
              <a:rPr lang="fr-FR" dirty="0" err="1"/>
              <a:t>length</a:t>
            </a:r>
            <a:r>
              <a:rPr lang="fr-FR" dirty="0"/>
              <a:t> </a:t>
            </a:r>
            <a:r>
              <a:rPr lang="fr-FR" dirty="0" err="1"/>
              <a:t>is</a:t>
            </a:r>
            <a:r>
              <a:rPr lang="fr-FR" dirty="0"/>
              <a:t> </a:t>
            </a:r>
            <a:r>
              <a:rPr lang="fr-FR" dirty="0" err="1"/>
              <a:t>usually</a:t>
            </a:r>
            <a:r>
              <a:rPr lang="fr-FR" dirty="0"/>
              <a:t> </a:t>
            </a:r>
            <a:r>
              <a:rPr lang="fr-FR" dirty="0" err="1"/>
              <a:t>smaller</a:t>
            </a:r>
            <a:r>
              <a:rPr lang="fr-FR" dirty="0"/>
              <a:t> </a:t>
            </a:r>
            <a:r>
              <a:rPr lang="fr-FR" dirty="0" err="1"/>
              <a:t>than</a:t>
            </a:r>
            <a:r>
              <a:rPr lang="fr-FR" dirty="0"/>
              <a:t> </a:t>
            </a:r>
            <a:r>
              <a:rPr lang="fr-FR" dirty="0" err="1"/>
              <a:t>other</a:t>
            </a:r>
            <a:r>
              <a:rPr lang="fr-FR" dirty="0"/>
              <a:t> TCP </a:t>
            </a:r>
            <a:r>
              <a:rPr lang="fr-FR" dirty="0" err="1"/>
              <a:t>packets</a:t>
            </a:r>
            <a:endParaRPr lang="fr-FR" dirty="0"/>
          </a:p>
          <a:p>
            <a:pPr lvl="1"/>
            <a:endParaRPr lang="fr-FR" dirty="0"/>
          </a:p>
          <a:p>
            <a:pPr lvl="1"/>
            <a:endParaRPr lang="fr-FR" dirty="0"/>
          </a:p>
          <a:p>
            <a:pPr lvl="1"/>
            <a:endParaRPr lang="fr-FR" dirty="0"/>
          </a:p>
          <a:p>
            <a:pPr lvl="1"/>
            <a:endParaRPr lang="en-GB" dirty="0"/>
          </a:p>
        </p:txBody>
      </p:sp>
      <p:pic>
        <p:nvPicPr>
          <p:cNvPr id="4" name="Image 3">
            <a:extLst>
              <a:ext uri="{FF2B5EF4-FFF2-40B4-BE49-F238E27FC236}">
                <a16:creationId xmlns:a16="http://schemas.microsoft.com/office/drawing/2014/main" id="{BF93F1FB-93C8-4EBE-9415-DE8E17408F5C}"/>
              </a:ext>
            </a:extLst>
          </p:cNvPr>
          <p:cNvPicPr>
            <a:picLocks noChangeAspect="1"/>
          </p:cNvPicPr>
          <p:nvPr/>
        </p:nvPicPr>
        <p:blipFill>
          <a:blip r:embed="rId3"/>
          <a:stretch>
            <a:fillRect/>
          </a:stretch>
        </p:blipFill>
        <p:spPr>
          <a:xfrm>
            <a:off x="1261872" y="1917203"/>
            <a:ext cx="8694152" cy="4174529"/>
          </a:xfrm>
          <a:prstGeom prst="rect">
            <a:avLst/>
          </a:prstGeom>
        </p:spPr>
      </p:pic>
    </p:spTree>
    <p:extLst>
      <p:ext uri="{BB962C8B-B14F-4D97-AF65-F5344CB8AC3E}">
        <p14:creationId xmlns:p14="http://schemas.microsoft.com/office/powerpoint/2010/main" val="228169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C96D54-66E8-491F-A085-949870332B0E}"/>
              </a:ext>
            </a:extLst>
          </p:cNvPr>
          <p:cNvSpPr>
            <a:spLocks noGrp="1"/>
          </p:cNvSpPr>
          <p:nvPr>
            <p:ph type="title"/>
          </p:nvPr>
        </p:nvSpPr>
        <p:spPr/>
        <p:txBody>
          <a:bodyPr/>
          <a:lstStyle/>
          <a:p>
            <a:r>
              <a:rPr lang="fr-FR" dirty="0"/>
              <a:t>LTE</a:t>
            </a:r>
          </a:p>
        </p:txBody>
      </p:sp>
      <p:pic>
        <p:nvPicPr>
          <p:cNvPr id="5" name="Espace réservé du contenu 4" descr="Smartphone">
            <a:extLst>
              <a:ext uri="{FF2B5EF4-FFF2-40B4-BE49-F238E27FC236}">
                <a16:creationId xmlns:a16="http://schemas.microsoft.com/office/drawing/2014/main" id="{F64019D1-F032-434E-824F-EDFA086EC084}"/>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5508" y="2120251"/>
            <a:ext cx="914400" cy="914400"/>
          </a:xfrm>
        </p:spPr>
      </p:pic>
      <p:pic>
        <p:nvPicPr>
          <p:cNvPr id="6" name="Espace réservé du contenu 4" descr="Smartphone">
            <a:extLst>
              <a:ext uri="{FF2B5EF4-FFF2-40B4-BE49-F238E27FC236}">
                <a16:creationId xmlns:a16="http://schemas.microsoft.com/office/drawing/2014/main" id="{047C8598-D3FF-4B20-94F6-0E175517B6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6616" y="4226142"/>
            <a:ext cx="914400" cy="914400"/>
          </a:xfrm>
          <a:prstGeom prst="rect">
            <a:avLst/>
          </a:prstGeom>
        </p:spPr>
      </p:pic>
      <p:sp>
        <p:nvSpPr>
          <p:cNvPr id="7" name="Rectangle 6">
            <a:extLst>
              <a:ext uri="{FF2B5EF4-FFF2-40B4-BE49-F238E27FC236}">
                <a16:creationId xmlns:a16="http://schemas.microsoft.com/office/drawing/2014/main" id="{541228F2-214A-42FA-B046-4E339655B0E9}"/>
              </a:ext>
            </a:extLst>
          </p:cNvPr>
          <p:cNvSpPr/>
          <p:nvPr/>
        </p:nvSpPr>
        <p:spPr>
          <a:xfrm>
            <a:off x="3062408" y="3034651"/>
            <a:ext cx="1662545" cy="11014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err="1"/>
              <a:t>Switching</a:t>
            </a:r>
            <a:r>
              <a:rPr lang="fr-FR" dirty="0"/>
              <a:t> </a:t>
            </a:r>
            <a:r>
              <a:rPr lang="fr-FR" dirty="0" err="1"/>
              <a:t>node</a:t>
            </a:r>
            <a:endParaRPr lang="fr-FR" dirty="0"/>
          </a:p>
        </p:txBody>
      </p:sp>
      <p:sp>
        <p:nvSpPr>
          <p:cNvPr id="8" name="Rectangle 7">
            <a:extLst>
              <a:ext uri="{FF2B5EF4-FFF2-40B4-BE49-F238E27FC236}">
                <a16:creationId xmlns:a16="http://schemas.microsoft.com/office/drawing/2014/main" id="{206D8384-E619-420C-A227-680A90E17AEE}"/>
              </a:ext>
            </a:extLst>
          </p:cNvPr>
          <p:cNvSpPr/>
          <p:nvPr/>
        </p:nvSpPr>
        <p:spPr>
          <a:xfrm>
            <a:off x="6886579" y="3025487"/>
            <a:ext cx="1662545" cy="11014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err="1"/>
              <a:t>Switching</a:t>
            </a:r>
            <a:r>
              <a:rPr lang="fr-FR" dirty="0"/>
              <a:t> </a:t>
            </a:r>
            <a:r>
              <a:rPr lang="fr-FR" dirty="0" err="1"/>
              <a:t>node</a:t>
            </a:r>
            <a:endParaRPr lang="fr-FR" dirty="0"/>
          </a:p>
        </p:txBody>
      </p:sp>
      <p:cxnSp>
        <p:nvCxnSpPr>
          <p:cNvPr id="10" name="Connecteur : en arc 9">
            <a:extLst>
              <a:ext uri="{FF2B5EF4-FFF2-40B4-BE49-F238E27FC236}">
                <a16:creationId xmlns:a16="http://schemas.microsoft.com/office/drawing/2014/main" id="{7E5186C6-62F7-4E60-8BA7-CA57DF0B9D17}"/>
              </a:ext>
            </a:extLst>
          </p:cNvPr>
          <p:cNvCxnSpPr>
            <a:stCxn id="5" idx="3"/>
            <a:endCxn id="7" idx="1"/>
          </p:cNvCxnSpPr>
          <p:nvPr/>
        </p:nvCxnSpPr>
        <p:spPr>
          <a:xfrm>
            <a:off x="1829908" y="2577451"/>
            <a:ext cx="1232500" cy="1007918"/>
          </a:xfrm>
          <a:prstGeom prst="curvedConnector3">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2" name="Connecteur : en arc 11">
            <a:extLst>
              <a:ext uri="{FF2B5EF4-FFF2-40B4-BE49-F238E27FC236}">
                <a16:creationId xmlns:a16="http://schemas.microsoft.com/office/drawing/2014/main" id="{CE47F681-14B0-41F8-BAE6-365C94AA445D}"/>
              </a:ext>
            </a:extLst>
          </p:cNvPr>
          <p:cNvCxnSpPr>
            <a:stCxn id="6" idx="3"/>
            <a:endCxn id="7" idx="1"/>
          </p:cNvCxnSpPr>
          <p:nvPr/>
        </p:nvCxnSpPr>
        <p:spPr>
          <a:xfrm flipV="1">
            <a:off x="1831016" y="3585369"/>
            <a:ext cx="1231392" cy="1097973"/>
          </a:xfrm>
          <a:prstGeom prst="curvedConnector3">
            <a:avLst/>
          </a:prstGeom>
          <a:ln>
            <a:tailEnd type="triangle"/>
          </a:ln>
        </p:spPr>
        <p:style>
          <a:lnRef idx="3">
            <a:schemeClr val="dk1"/>
          </a:lnRef>
          <a:fillRef idx="0">
            <a:schemeClr val="dk1"/>
          </a:fillRef>
          <a:effectRef idx="2">
            <a:schemeClr val="dk1"/>
          </a:effectRef>
          <a:fontRef idx="minor">
            <a:schemeClr val="tx1"/>
          </a:fontRef>
        </p:style>
      </p:cxnSp>
      <p:sp>
        <p:nvSpPr>
          <p:cNvPr id="13" name="Rectangle : coins arrondis 12">
            <a:extLst>
              <a:ext uri="{FF2B5EF4-FFF2-40B4-BE49-F238E27FC236}">
                <a16:creationId xmlns:a16="http://schemas.microsoft.com/office/drawing/2014/main" id="{FCD8DFCF-2DDC-4F52-8D19-CD79DF97B668}"/>
              </a:ext>
            </a:extLst>
          </p:cNvPr>
          <p:cNvSpPr/>
          <p:nvPr/>
        </p:nvSpPr>
        <p:spPr>
          <a:xfrm rot="1407798">
            <a:off x="1981200" y="2258291"/>
            <a:ext cx="415636" cy="319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5B888389-298C-44DE-A0CC-94473222B104}"/>
              </a:ext>
            </a:extLst>
          </p:cNvPr>
          <p:cNvSpPr/>
          <p:nvPr/>
        </p:nvSpPr>
        <p:spPr>
          <a:xfrm rot="3344100">
            <a:off x="2515138" y="2686050"/>
            <a:ext cx="415636" cy="319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 coins arrondis 16">
            <a:extLst>
              <a:ext uri="{FF2B5EF4-FFF2-40B4-BE49-F238E27FC236}">
                <a16:creationId xmlns:a16="http://schemas.microsoft.com/office/drawing/2014/main" id="{BF4314C1-0220-4D46-B97F-755CCF22A48F}"/>
              </a:ext>
            </a:extLst>
          </p:cNvPr>
          <p:cNvSpPr/>
          <p:nvPr/>
        </p:nvSpPr>
        <p:spPr>
          <a:xfrm rot="20158091">
            <a:off x="1981200" y="4783954"/>
            <a:ext cx="415636" cy="31916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8" name="Rectangle : coins arrondis 17">
            <a:extLst>
              <a:ext uri="{FF2B5EF4-FFF2-40B4-BE49-F238E27FC236}">
                <a16:creationId xmlns:a16="http://schemas.microsoft.com/office/drawing/2014/main" id="{16B65CBC-0781-436D-88FA-23C74C29F77E}"/>
              </a:ext>
            </a:extLst>
          </p:cNvPr>
          <p:cNvSpPr/>
          <p:nvPr/>
        </p:nvSpPr>
        <p:spPr>
          <a:xfrm rot="17151745">
            <a:off x="2515138" y="4226360"/>
            <a:ext cx="415636" cy="31916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9" name="Rectangle : coins arrondis 18">
            <a:extLst>
              <a:ext uri="{FF2B5EF4-FFF2-40B4-BE49-F238E27FC236}">
                <a16:creationId xmlns:a16="http://schemas.microsoft.com/office/drawing/2014/main" id="{C95F7D3B-042D-4ED7-A369-89F244C74BD8}"/>
              </a:ext>
            </a:extLst>
          </p:cNvPr>
          <p:cNvSpPr/>
          <p:nvPr/>
        </p:nvSpPr>
        <p:spPr>
          <a:xfrm rot="3344100">
            <a:off x="2515138" y="2681736"/>
            <a:ext cx="415636" cy="319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 coins arrondis 19">
            <a:extLst>
              <a:ext uri="{FF2B5EF4-FFF2-40B4-BE49-F238E27FC236}">
                <a16:creationId xmlns:a16="http://schemas.microsoft.com/office/drawing/2014/main" id="{7725723D-53D5-4C77-8344-FA3281F1B591}"/>
              </a:ext>
            </a:extLst>
          </p:cNvPr>
          <p:cNvSpPr/>
          <p:nvPr/>
        </p:nvSpPr>
        <p:spPr>
          <a:xfrm>
            <a:off x="4766024" y="3424057"/>
            <a:ext cx="415636" cy="319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 coins arrondis 20">
            <a:extLst>
              <a:ext uri="{FF2B5EF4-FFF2-40B4-BE49-F238E27FC236}">
                <a16:creationId xmlns:a16="http://schemas.microsoft.com/office/drawing/2014/main" id="{4AEBF3C0-A074-4D56-AB88-F30FC113B41D}"/>
              </a:ext>
            </a:extLst>
          </p:cNvPr>
          <p:cNvSpPr/>
          <p:nvPr/>
        </p:nvSpPr>
        <p:spPr>
          <a:xfrm rot="17151745">
            <a:off x="2515138" y="4218297"/>
            <a:ext cx="415636" cy="31916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22" name="Rectangle : coins arrondis 21">
            <a:extLst>
              <a:ext uri="{FF2B5EF4-FFF2-40B4-BE49-F238E27FC236}">
                <a16:creationId xmlns:a16="http://schemas.microsoft.com/office/drawing/2014/main" id="{796D1B47-08B0-42C9-B72A-3928979A7936}"/>
              </a:ext>
            </a:extLst>
          </p:cNvPr>
          <p:cNvSpPr/>
          <p:nvPr/>
        </p:nvSpPr>
        <p:spPr>
          <a:xfrm>
            <a:off x="5320640" y="3424057"/>
            <a:ext cx="415636" cy="31916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23" name="Rectangle : coins arrondis 22">
            <a:extLst>
              <a:ext uri="{FF2B5EF4-FFF2-40B4-BE49-F238E27FC236}">
                <a16:creationId xmlns:a16="http://schemas.microsoft.com/office/drawing/2014/main" id="{0DED2D37-5B50-4866-93CA-2C017F2F527A}"/>
              </a:ext>
            </a:extLst>
          </p:cNvPr>
          <p:cNvSpPr/>
          <p:nvPr/>
        </p:nvSpPr>
        <p:spPr>
          <a:xfrm>
            <a:off x="4757178" y="3424057"/>
            <a:ext cx="415636" cy="319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 coins arrondis 23">
            <a:extLst>
              <a:ext uri="{FF2B5EF4-FFF2-40B4-BE49-F238E27FC236}">
                <a16:creationId xmlns:a16="http://schemas.microsoft.com/office/drawing/2014/main" id="{C5E8F4D4-3622-4AF1-9FED-51791CD30A03}"/>
              </a:ext>
            </a:extLst>
          </p:cNvPr>
          <p:cNvSpPr/>
          <p:nvPr/>
        </p:nvSpPr>
        <p:spPr>
          <a:xfrm>
            <a:off x="5875256" y="3416625"/>
            <a:ext cx="415636" cy="319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 coins arrondis 25">
            <a:extLst>
              <a:ext uri="{FF2B5EF4-FFF2-40B4-BE49-F238E27FC236}">
                <a16:creationId xmlns:a16="http://schemas.microsoft.com/office/drawing/2014/main" id="{0D3B1678-B6B0-4B5D-A691-61F53673CB2C}"/>
              </a:ext>
            </a:extLst>
          </p:cNvPr>
          <p:cNvSpPr/>
          <p:nvPr/>
        </p:nvSpPr>
        <p:spPr>
          <a:xfrm>
            <a:off x="6439212" y="3424057"/>
            <a:ext cx="415636" cy="31916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28" name="ZoneTexte 27">
            <a:extLst>
              <a:ext uri="{FF2B5EF4-FFF2-40B4-BE49-F238E27FC236}">
                <a16:creationId xmlns:a16="http://schemas.microsoft.com/office/drawing/2014/main" id="{D0DB69AA-B0EA-4B5C-A5E7-90A9D3A76D3E}"/>
              </a:ext>
            </a:extLst>
          </p:cNvPr>
          <p:cNvSpPr txBox="1"/>
          <p:nvPr/>
        </p:nvSpPr>
        <p:spPr>
          <a:xfrm>
            <a:off x="858982" y="5252377"/>
            <a:ext cx="1027452" cy="369332"/>
          </a:xfrm>
          <a:prstGeom prst="rect">
            <a:avLst/>
          </a:prstGeom>
          <a:noFill/>
        </p:spPr>
        <p:txBody>
          <a:bodyPr wrap="square" rtlCol="0">
            <a:spAutoFit/>
          </a:bodyPr>
          <a:lstStyle/>
          <a:p>
            <a:pPr algn="ctr"/>
            <a:r>
              <a:rPr lang="fr-FR" dirty="0"/>
              <a:t>User B</a:t>
            </a:r>
          </a:p>
        </p:txBody>
      </p:sp>
      <p:sp>
        <p:nvSpPr>
          <p:cNvPr id="29" name="ZoneTexte 28">
            <a:extLst>
              <a:ext uri="{FF2B5EF4-FFF2-40B4-BE49-F238E27FC236}">
                <a16:creationId xmlns:a16="http://schemas.microsoft.com/office/drawing/2014/main" id="{09141F24-26E7-4E65-8AA2-8835D4131A67}"/>
              </a:ext>
            </a:extLst>
          </p:cNvPr>
          <p:cNvSpPr txBox="1"/>
          <p:nvPr/>
        </p:nvSpPr>
        <p:spPr>
          <a:xfrm>
            <a:off x="858982" y="3058000"/>
            <a:ext cx="1027452" cy="369332"/>
          </a:xfrm>
          <a:prstGeom prst="rect">
            <a:avLst/>
          </a:prstGeom>
          <a:noFill/>
        </p:spPr>
        <p:txBody>
          <a:bodyPr wrap="square" rtlCol="0">
            <a:spAutoFit/>
          </a:bodyPr>
          <a:lstStyle/>
          <a:p>
            <a:pPr algn="ctr"/>
            <a:r>
              <a:rPr lang="fr-FR" dirty="0"/>
              <a:t>User A</a:t>
            </a:r>
          </a:p>
        </p:txBody>
      </p:sp>
      <p:pic>
        <p:nvPicPr>
          <p:cNvPr id="30" name="Espace réservé du contenu 4" descr="Smartphone">
            <a:extLst>
              <a:ext uri="{FF2B5EF4-FFF2-40B4-BE49-F238E27FC236}">
                <a16:creationId xmlns:a16="http://schemas.microsoft.com/office/drawing/2014/main" id="{BC6B7D17-205B-42E0-957D-D6D2979B92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86990" y="1732602"/>
            <a:ext cx="914400" cy="914400"/>
          </a:xfrm>
          <a:prstGeom prst="rect">
            <a:avLst/>
          </a:prstGeom>
        </p:spPr>
      </p:pic>
      <p:sp>
        <p:nvSpPr>
          <p:cNvPr id="31" name="ZoneTexte 30">
            <a:extLst>
              <a:ext uri="{FF2B5EF4-FFF2-40B4-BE49-F238E27FC236}">
                <a16:creationId xmlns:a16="http://schemas.microsoft.com/office/drawing/2014/main" id="{2CC87439-B7F2-4009-9183-2EDB5820CA06}"/>
              </a:ext>
            </a:extLst>
          </p:cNvPr>
          <p:cNvSpPr txBox="1"/>
          <p:nvPr/>
        </p:nvSpPr>
        <p:spPr>
          <a:xfrm>
            <a:off x="9530464" y="2670351"/>
            <a:ext cx="1027452" cy="369332"/>
          </a:xfrm>
          <a:prstGeom prst="rect">
            <a:avLst/>
          </a:prstGeom>
          <a:noFill/>
        </p:spPr>
        <p:txBody>
          <a:bodyPr wrap="square" rtlCol="0">
            <a:spAutoFit/>
          </a:bodyPr>
          <a:lstStyle/>
          <a:p>
            <a:pPr algn="ctr"/>
            <a:r>
              <a:rPr lang="fr-FR" dirty="0"/>
              <a:t>User C</a:t>
            </a:r>
          </a:p>
        </p:txBody>
      </p:sp>
      <p:pic>
        <p:nvPicPr>
          <p:cNvPr id="32" name="Espace réservé du contenu 4" descr="Smartphone">
            <a:extLst>
              <a:ext uri="{FF2B5EF4-FFF2-40B4-BE49-F238E27FC236}">
                <a16:creationId xmlns:a16="http://schemas.microsoft.com/office/drawing/2014/main" id="{1E625DC3-FC5A-42B6-A82B-2A460B8607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86990" y="3970440"/>
            <a:ext cx="914400" cy="914400"/>
          </a:xfrm>
          <a:prstGeom prst="rect">
            <a:avLst/>
          </a:prstGeom>
        </p:spPr>
      </p:pic>
      <p:sp>
        <p:nvSpPr>
          <p:cNvPr id="33" name="ZoneTexte 32">
            <a:extLst>
              <a:ext uri="{FF2B5EF4-FFF2-40B4-BE49-F238E27FC236}">
                <a16:creationId xmlns:a16="http://schemas.microsoft.com/office/drawing/2014/main" id="{8D9EA1CB-20DB-45B1-A7EC-1057CF7CF3B0}"/>
              </a:ext>
            </a:extLst>
          </p:cNvPr>
          <p:cNvSpPr txBox="1"/>
          <p:nvPr/>
        </p:nvSpPr>
        <p:spPr>
          <a:xfrm>
            <a:off x="9540634" y="4883045"/>
            <a:ext cx="1027452" cy="369332"/>
          </a:xfrm>
          <a:prstGeom prst="rect">
            <a:avLst/>
          </a:prstGeom>
          <a:noFill/>
        </p:spPr>
        <p:txBody>
          <a:bodyPr wrap="square" rtlCol="0">
            <a:spAutoFit/>
          </a:bodyPr>
          <a:lstStyle/>
          <a:p>
            <a:pPr algn="ctr"/>
            <a:r>
              <a:rPr lang="fr-FR" dirty="0"/>
              <a:t>User D</a:t>
            </a:r>
          </a:p>
        </p:txBody>
      </p:sp>
      <p:sp>
        <p:nvSpPr>
          <p:cNvPr id="34" name="Rectangle : coins arrondis 33">
            <a:extLst>
              <a:ext uri="{FF2B5EF4-FFF2-40B4-BE49-F238E27FC236}">
                <a16:creationId xmlns:a16="http://schemas.microsoft.com/office/drawing/2014/main" id="{96DC0495-1A55-4A43-9558-4C2930A5248B}"/>
              </a:ext>
            </a:extLst>
          </p:cNvPr>
          <p:cNvSpPr/>
          <p:nvPr/>
        </p:nvSpPr>
        <p:spPr>
          <a:xfrm rot="19393823">
            <a:off x="8652421" y="2898420"/>
            <a:ext cx="415636" cy="31916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34ED06B-552F-4818-96F9-C50612D428E8}"/>
              </a:ext>
            </a:extLst>
          </p:cNvPr>
          <p:cNvSpPr/>
          <p:nvPr/>
        </p:nvSpPr>
        <p:spPr>
          <a:xfrm rot="19393823">
            <a:off x="9164685" y="2495689"/>
            <a:ext cx="415636" cy="31916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C61851D-9300-4957-9596-FE6D9A42FB14}"/>
              </a:ext>
            </a:extLst>
          </p:cNvPr>
          <p:cNvSpPr/>
          <p:nvPr/>
        </p:nvSpPr>
        <p:spPr>
          <a:xfrm>
            <a:off x="4756684" y="3424057"/>
            <a:ext cx="415636" cy="319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 coins arrondis 36">
            <a:extLst>
              <a:ext uri="{FF2B5EF4-FFF2-40B4-BE49-F238E27FC236}">
                <a16:creationId xmlns:a16="http://schemas.microsoft.com/office/drawing/2014/main" id="{97E5C31E-897D-442B-B6C1-A898ADE190EC}"/>
              </a:ext>
            </a:extLst>
          </p:cNvPr>
          <p:cNvSpPr/>
          <p:nvPr/>
        </p:nvSpPr>
        <p:spPr>
          <a:xfrm rot="2244713">
            <a:off x="8688683" y="3765984"/>
            <a:ext cx="415636" cy="319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 coins arrondis 37">
            <a:extLst>
              <a:ext uri="{FF2B5EF4-FFF2-40B4-BE49-F238E27FC236}">
                <a16:creationId xmlns:a16="http://schemas.microsoft.com/office/drawing/2014/main" id="{03961A5B-D8AA-4BCF-8218-EE607242161A}"/>
              </a:ext>
            </a:extLst>
          </p:cNvPr>
          <p:cNvSpPr/>
          <p:nvPr/>
        </p:nvSpPr>
        <p:spPr>
          <a:xfrm rot="2244713">
            <a:off x="9214340" y="4112142"/>
            <a:ext cx="415636" cy="319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ZoneTexte 38">
            <a:extLst>
              <a:ext uri="{FF2B5EF4-FFF2-40B4-BE49-F238E27FC236}">
                <a16:creationId xmlns:a16="http://schemas.microsoft.com/office/drawing/2014/main" id="{680995E9-34BF-4291-81E6-FD27F13CF2E6}"/>
              </a:ext>
            </a:extLst>
          </p:cNvPr>
          <p:cNvSpPr txBox="1"/>
          <p:nvPr/>
        </p:nvSpPr>
        <p:spPr>
          <a:xfrm>
            <a:off x="3740727" y="5637989"/>
            <a:ext cx="4710546" cy="461665"/>
          </a:xfrm>
          <a:prstGeom prst="rect">
            <a:avLst/>
          </a:prstGeom>
          <a:noFill/>
        </p:spPr>
        <p:txBody>
          <a:bodyPr wrap="square" rtlCol="0">
            <a:spAutoFit/>
          </a:bodyPr>
          <a:lstStyle/>
          <a:p>
            <a:pPr algn="ctr"/>
            <a:r>
              <a:rPr lang="fr-FR" sz="2400" dirty="0" err="1"/>
              <a:t>Packet-switching</a:t>
            </a:r>
            <a:r>
              <a:rPr lang="fr-FR" sz="2400" dirty="0"/>
              <a:t> </a:t>
            </a:r>
            <a:r>
              <a:rPr lang="fr-FR" sz="2400" dirty="0" err="1"/>
              <a:t>only</a:t>
            </a:r>
            <a:r>
              <a:rPr lang="fr-FR" sz="2400" dirty="0"/>
              <a:t> LTE</a:t>
            </a:r>
          </a:p>
        </p:txBody>
      </p:sp>
    </p:spTree>
    <p:extLst>
      <p:ext uri="{BB962C8B-B14F-4D97-AF65-F5344CB8AC3E}">
        <p14:creationId xmlns:p14="http://schemas.microsoft.com/office/powerpoint/2010/main" val="3627203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EFAC62-D9B8-41A3-B25B-EDAAA03D4678}"/>
              </a:ext>
            </a:extLst>
          </p:cNvPr>
          <p:cNvSpPr>
            <a:spLocks noGrp="1"/>
          </p:cNvSpPr>
          <p:nvPr>
            <p:ph type="title"/>
          </p:nvPr>
        </p:nvSpPr>
        <p:spPr>
          <a:xfrm>
            <a:off x="1261872" y="294198"/>
            <a:ext cx="9692640" cy="1397124"/>
          </a:xfrm>
        </p:spPr>
        <p:txBody>
          <a:bodyPr/>
          <a:lstStyle/>
          <a:p>
            <a:r>
              <a:rPr lang="fr-FR"/>
              <a:t>Keys to success</a:t>
            </a:r>
            <a:endParaRPr lang="en-GB" dirty="0"/>
          </a:p>
        </p:txBody>
      </p:sp>
      <p:sp>
        <p:nvSpPr>
          <p:cNvPr id="3" name="Espace réservé du contenu 2">
            <a:extLst>
              <a:ext uri="{FF2B5EF4-FFF2-40B4-BE49-F238E27FC236}">
                <a16:creationId xmlns:a16="http://schemas.microsoft.com/office/drawing/2014/main" id="{0D4F856B-ED33-40E7-8682-8FBED7E6884A}"/>
              </a:ext>
            </a:extLst>
          </p:cNvPr>
          <p:cNvSpPr>
            <a:spLocks noGrp="1"/>
          </p:cNvSpPr>
          <p:nvPr>
            <p:ph idx="1"/>
          </p:nvPr>
        </p:nvSpPr>
        <p:spPr>
          <a:xfrm>
            <a:off x="1261872" y="1828800"/>
            <a:ext cx="8595360" cy="4351337"/>
          </a:xfrm>
        </p:spPr>
        <p:txBody>
          <a:bodyPr>
            <a:normAutofit/>
          </a:bodyPr>
          <a:lstStyle/>
          <a:p>
            <a:r>
              <a:rPr lang="fr-FR" sz="2400" dirty="0"/>
              <a:t>Packet modification</a:t>
            </a:r>
          </a:p>
          <a:p>
            <a:pPr lvl="1"/>
            <a:r>
              <a:rPr lang="fr-FR" sz="2000" dirty="0" err="1"/>
              <a:t>Applying</a:t>
            </a:r>
            <a:r>
              <a:rPr lang="fr-FR" sz="2000" dirty="0"/>
              <a:t> a </a:t>
            </a:r>
            <a:r>
              <a:rPr lang="fr-FR" sz="2000" dirty="0" err="1"/>
              <a:t>mask</a:t>
            </a:r>
            <a:r>
              <a:rPr lang="fr-FR" sz="2000" dirty="0"/>
              <a:t> to the original IP and flip bits to match the </a:t>
            </a:r>
            <a:r>
              <a:rPr lang="fr-FR" sz="2000" dirty="0" err="1"/>
              <a:t>malicious</a:t>
            </a:r>
            <a:r>
              <a:rPr lang="fr-FR" sz="2000" dirty="0"/>
              <a:t> </a:t>
            </a:r>
            <a:r>
              <a:rPr lang="fr-FR" sz="2000" dirty="0" err="1"/>
              <a:t>server’s</a:t>
            </a:r>
            <a:r>
              <a:rPr lang="fr-FR" sz="2000" dirty="0"/>
              <a:t> IP</a:t>
            </a:r>
          </a:p>
          <a:p>
            <a:pPr lvl="2"/>
            <a:r>
              <a:rPr lang="fr-FR" sz="1800" dirty="0"/>
              <a:t>AES-CTR </a:t>
            </a:r>
            <a:r>
              <a:rPr lang="fr-FR" sz="1800" dirty="0" err="1"/>
              <a:t>is</a:t>
            </a:r>
            <a:r>
              <a:rPr lang="fr-FR" sz="1800" dirty="0"/>
              <a:t> </a:t>
            </a:r>
            <a:r>
              <a:rPr lang="fr-FR" sz="1800" dirty="0" err="1">
                <a:solidFill>
                  <a:srgbClr val="C00000"/>
                </a:solidFill>
              </a:rPr>
              <a:t>malleable</a:t>
            </a:r>
            <a:r>
              <a:rPr lang="fr-FR" sz="1800" dirty="0"/>
              <a:t> =&gt; possible to change the </a:t>
            </a:r>
            <a:r>
              <a:rPr lang="fr-FR" sz="1800" dirty="0" err="1"/>
              <a:t>ciphertext</a:t>
            </a:r>
            <a:endParaRPr lang="fr-FR" sz="1800" dirty="0"/>
          </a:p>
          <a:p>
            <a:pPr lvl="3"/>
            <a:endParaRPr lang="fr-FR" sz="1600" dirty="0"/>
          </a:p>
          <a:p>
            <a:pPr lvl="1"/>
            <a:endParaRPr lang="en-GB" sz="2000" dirty="0"/>
          </a:p>
        </p:txBody>
      </p:sp>
      <p:pic>
        <p:nvPicPr>
          <p:cNvPr id="5" name="Image 4">
            <a:extLst>
              <a:ext uri="{FF2B5EF4-FFF2-40B4-BE49-F238E27FC236}">
                <a16:creationId xmlns:a16="http://schemas.microsoft.com/office/drawing/2014/main" id="{1EEEB3F9-781C-49E1-B736-0AE0E95F50C1}"/>
              </a:ext>
            </a:extLst>
          </p:cNvPr>
          <p:cNvPicPr>
            <a:picLocks noChangeAspect="1"/>
          </p:cNvPicPr>
          <p:nvPr/>
        </p:nvPicPr>
        <p:blipFill>
          <a:blip r:embed="rId3"/>
          <a:stretch>
            <a:fillRect/>
          </a:stretch>
        </p:blipFill>
        <p:spPr>
          <a:xfrm>
            <a:off x="1261872" y="3281362"/>
            <a:ext cx="1657350" cy="266700"/>
          </a:xfrm>
          <a:prstGeom prst="rect">
            <a:avLst/>
          </a:prstGeom>
        </p:spPr>
      </p:pic>
      <p:pic>
        <p:nvPicPr>
          <p:cNvPr id="6" name="Image 5">
            <a:extLst>
              <a:ext uri="{FF2B5EF4-FFF2-40B4-BE49-F238E27FC236}">
                <a16:creationId xmlns:a16="http://schemas.microsoft.com/office/drawing/2014/main" id="{2DCABC5E-03D2-4494-9126-F4870A2B472C}"/>
              </a:ext>
            </a:extLst>
          </p:cNvPr>
          <p:cNvPicPr>
            <a:picLocks noChangeAspect="1"/>
          </p:cNvPicPr>
          <p:nvPr/>
        </p:nvPicPr>
        <p:blipFill>
          <a:blip r:embed="rId4"/>
          <a:stretch>
            <a:fillRect/>
          </a:stretch>
        </p:blipFill>
        <p:spPr>
          <a:xfrm>
            <a:off x="3335037" y="3295649"/>
            <a:ext cx="1543050" cy="238125"/>
          </a:xfrm>
          <a:prstGeom prst="rect">
            <a:avLst/>
          </a:prstGeom>
        </p:spPr>
      </p:pic>
      <p:pic>
        <p:nvPicPr>
          <p:cNvPr id="7" name="Image 6">
            <a:extLst>
              <a:ext uri="{FF2B5EF4-FFF2-40B4-BE49-F238E27FC236}">
                <a16:creationId xmlns:a16="http://schemas.microsoft.com/office/drawing/2014/main" id="{BFFD3A9D-F579-4521-A61E-66A76D147312}"/>
              </a:ext>
            </a:extLst>
          </p:cNvPr>
          <p:cNvPicPr>
            <a:picLocks noChangeAspect="1"/>
          </p:cNvPicPr>
          <p:nvPr/>
        </p:nvPicPr>
        <p:blipFill>
          <a:blip r:embed="rId5"/>
          <a:stretch>
            <a:fillRect/>
          </a:stretch>
        </p:blipFill>
        <p:spPr>
          <a:xfrm>
            <a:off x="3424237" y="3871118"/>
            <a:ext cx="5343525" cy="266700"/>
          </a:xfrm>
          <a:prstGeom prst="rect">
            <a:avLst/>
          </a:prstGeom>
        </p:spPr>
      </p:pic>
      <p:pic>
        <p:nvPicPr>
          <p:cNvPr id="8" name="Image 7">
            <a:extLst>
              <a:ext uri="{FF2B5EF4-FFF2-40B4-BE49-F238E27FC236}">
                <a16:creationId xmlns:a16="http://schemas.microsoft.com/office/drawing/2014/main" id="{C4E38F43-4CAF-4D06-ABBD-61372E582224}"/>
              </a:ext>
            </a:extLst>
          </p:cNvPr>
          <p:cNvPicPr>
            <a:picLocks noChangeAspect="1"/>
          </p:cNvPicPr>
          <p:nvPr/>
        </p:nvPicPr>
        <p:blipFill>
          <a:blip r:embed="rId6"/>
          <a:stretch>
            <a:fillRect/>
          </a:stretch>
        </p:blipFill>
        <p:spPr>
          <a:xfrm>
            <a:off x="3343273" y="4835127"/>
            <a:ext cx="5505450" cy="323850"/>
          </a:xfrm>
          <a:prstGeom prst="rect">
            <a:avLst/>
          </a:prstGeom>
        </p:spPr>
      </p:pic>
      <p:pic>
        <p:nvPicPr>
          <p:cNvPr id="9" name="Image 8">
            <a:extLst>
              <a:ext uri="{FF2B5EF4-FFF2-40B4-BE49-F238E27FC236}">
                <a16:creationId xmlns:a16="http://schemas.microsoft.com/office/drawing/2014/main" id="{2A572B27-1094-434F-BA94-777599DB55AC}"/>
              </a:ext>
            </a:extLst>
          </p:cNvPr>
          <p:cNvPicPr>
            <a:picLocks noChangeAspect="1"/>
          </p:cNvPicPr>
          <p:nvPr/>
        </p:nvPicPr>
        <p:blipFill>
          <a:blip r:embed="rId7"/>
          <a:stretch>
            <a:fillRect/>
          </a:stretch>
        </p:blipFill>
        <p:spPr>
          <a:xfrm>
            <a:off x="4376736" y="4313237"/>
            <a:ext cx="3438525" cy="323850"/>
          </a:xfrm>
          <a:prstGeom prst="rect">
            <a:avLst/>
          </a:prstGeom>
        </p:spPr>
      </p:pic>
    </p:spTree>
    <p:extLst>
      <p:ext uri="{BB962C8B-B14F-4D97-AF65-F5344CB8AC3E}">
        <p14:creationId xmlns:p14="http://schemas.microsoft.com/office/powerpoint/2010/main" val="60802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F91204-346B-420D-9725-05E8B183E4F5}"/>
              </a:ext>
            </a:extLst>
          </p:cNvPr>
          <p:cNvSpPr>
            <a:spLocks noGrp="1"/>
          </p:cNvSpPr>
          <p:nvPr>
            <p:ph type="title"/>
          </p:nvPr>
        </p:nvSpPr>
        <p:spPr/>
        <p:txBody>
          <a:bodyPr/>
          <a:lstStyle/>
          <a:p>
            <a:r>
              <a:rPr lang="fr-FR" dirty="0" err="1"/>
              <a:t>Consequence</a:t>
            </a:r>
            <a:r>
              <a:rPr lang="fr-FR" dirty="0"/>
              <a:t> of bit manipulation</a:t>
            </a:r>
            <a:endParaRPr lang="en-GB" dirty="0"/>
          </a:p>
        </p:txBody>
      </p:sp>
      <p:sp>
        <p:nvSpPr>
          <p:cNvPr id="3" name="Espace réservé du contenu 2">
            <a:extLst>
              <a:ext uri="{FF2B5EF4-FFF2-40B4-BE49-F238E27FC236}">
                <a16:creationId xmlns:a16="http://schemas.microsoft.com/office/drawing/2014/main" id="{B2092892-626B-4FDB-A569-5AFD2D9B5EB0}"/>
              </a:ext>
            </a:extLst>
          </p:cNvPr>
          <p:cNvSpPr>
            <a:spLocks noGrp="1"/>
          </p:cNvSpPr>
          <p:nvPr>
            <p:ph idx="1"/>
          </p:nvPr>
        </p:nvSpPr>
        <p:spPr/>
        <p:txBody>
          <a:bodyPr/>
          <a:lstStyle/>
          <a:p>
            <a:r>
              <a:rPr lang="fr-FR" dirty="0"/>
              <a:t>Checksum </a:t>
            </a:r>
            <a:r>
              <a:rPr lang="fr-FR" dirty="0" err="1"/>
              <a:t>modified</a:t>
            </a:r>
            <a:endParaRPr lang="fr-FR" dirty="0"/>
          </a:p>
          <a:p>
            <a:pPr lvl="1"/>
            <a:r>
              <a:rPr lang="fr-FR" dirty="0"/>
              <a:t>Original </a:t>
            </a:r>
            <a:r>
              <a:rPr lang="fr-FR" dirty="0" err="1"/>
              <a:t>payload</a:t>
            </a:r>
            <a:r>
              <a:rPr lang="fr-FR" dirty="0"/>
              <a:t> </a:t>
            </a:r>
            <a:r>
              <a:rPr lang="fr-FR" dirty="0" err="1"/>
              <a:t>changed</a:t>
            </a:r>
            <a:endParaRPr lang="fr-FR" dirty="0"/>
          </a:p>
          <a:p>
            <a:pPr lvl="1"/>
            <a:r>
              <a:rPr lang="fr-FR" dirty="0" err="1"/>
              <a:t>Packet</a:t>
            </a:r>
            <a:r>
              <a:rPr lang="fr-FR" dirty="0"/>
              <a:t> </a:t>
            </a:r>
            <a:r>
              <a:rPr lang="fr-FR" dirty="0" err="1">
                <a:solidFill>
                  <a:srgbClr val="C00000"/>
                </a:solidFill>
              </a:rPr>
              <a:t>dropped</a:t>
            </a:r>
            <a:endParaRPr lang="fr-FR" dirty="0">
              <a:solidFill>
                <a:srgbClr val="C00000"/>
              </a:solidFill>
            </a:endParaRPr>
          </a:p>
          <a:p>
            <a:r>
              <a:rPr lang="fr-FR" dirty="0"/>
              <a:t>How to </a:t>
            </a:r>
            <a:r>
              <a:rPr lang="fr-FR" dirty="0" err="1"/>
              <a:t>keep</a:t>
            </a:r>
            <a:r>
              <a:rPr lang="fr-FR" dirty="0"/>
              <a:t> the </a:t>
            </a:r>
            <a:r>
              <a:rPr lang="fr-FR" dirty="0" err="1"/>
              <a:t>same</a:t>
            </a:r>
            <a:r>
              <a:rPr lang="fr-FR" dirty="0"/>
              <a:t> checksum </a:t>
            </a:r>
            <a:r>
              <a:rPr lang="fr-FR" dirty="0" err="1"/>
              <a:t>after</a:t>
            </a:r>
            <a:r>
              <a:rPr lang="fr-FR" dirty="0"/>
              <a:t> manipulation?</a:t>
            </a:r>
            <a:endParaRPr lang="en-GB" dirty="0"/>
          </a:p>
          <a:p>
            <a:endParaRPr lang="fr-FR" dirty="0"/>
          </a:p>
        </p:txBody>
      </p:sp>
      <p:sp>
        <p:nvSpPr>
          <p:cNvPr id="4" name="Rectangle : coins arrondis 3">
            <a:extLst>
              <a:ext uri="{FF2B5EF4-FFF2-40B4-BE49-F238E27FC236}">
                <a16:creationId xmlns:a16="http://schemas.microsoft.com/office/drawing/2014/main" id="{F478393C-01FD-4AF8-BE17-A069893577E8}"/>
              </a:ext>
            </a:extLst>
          </p:cNvPr>
          <p:cNvSpPr/>
          <p:nvPr/>
        </p:nvSpPr>
        <p:spPr>
          <a:xfrm>
            <a:off x="1795848" y="3632887"/>
            <a:ext cx="8600303" cy="79083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a:t>Changing</a:t>
            </a:r>
            <a:r>
              <a:rPr lang="fr-FR" sz="2400" dirty="0"/>
              <a:t> </a:t>
            </a:r>
            <a:r>
              <a:rPr lang="fr-FR" sz="2400" dirty="0" err="1"/>
              <a:t>other</a:t>
            </a:r>
            <a:r>
              <a:rPr lang="fr-FR" sz="2400" dirty="0"/>
              <a:t> bits </a:t>
            </a:r>
            <a:r>
              <a:rPr lang="fr-FR" sz="2400" dirty="0" err="1"/>
              <a:t>besides</a:t>
            </a:r>
            <a:r>
              <a:rPr lang="fr-FR" sz="2400" dirty="0"/>
              <a:t> the </a:t>
            </a:r>
            <a:r>
              <a:rPr lang="fr-FR" sz="2400" dirty="0" err="1"/>
              <a:t>target</a:t>
            </a:r>
            <a:r>
              <a:rPr lang="fr-FR" sz="2400" dirty="0"/>
              <a:t> IP</a:t>
            </a:r>
            <a:endParaRPr lang="en-GB" sz="2400" dirty="0"/>
          </a:p>
        </p:txBody>
      </p:sp>
    </p:spTree>
    <p:extLst>
      <p:ext uri="{BB962C8B-B14F-4D97-AF65-F5344CB8AC3E}">
        <p14:creationId xmlns:p14="http://schemas.microsoft.com/office/powerpoint/2010/main" val="95030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F252D9-8311-4E03-8F32-0E84EB66C4F4}"/>
              </a:ext>
            </a:extLst>
          </p:cNvPr>
          <p:cNvSpPr>
            <a:spLocks noGrp="1"/>
          </p:cNvSpPr>
          <p:nvPr>
            <p:ph type="title"/>
          </p:nvPr>
        </p:nvSpPr>
        <p:spPr/>
        <p:txBody>
          <a:bodyPr/>
          <a:lstStyle/>
          <a:p>
            <a:r>
              <a:rPr lang="fr-FR" dirty="0"/>
              <a:t>IP Header checksum</a:t>
            </a:r>
            <a:endParaRPr lang="en-GB" dirty="0"/>
          </a:p>
        </p:txBody>
      </p:sp>
      <p:pic>
        <p:nvPicPr>
          <p:cNvPr id="4" name="Espace réservé du contenu 3">
            <a:extLst>
              <a:ext uri="{FF2B5EF4-FFF2-40B4-BE49-F238E27FC236}">
                <a16:creationId xmlns:a16="http://schemas.microsoft.com/office/drawing/2014/main" id="{E90297D5-E6CC-4B54-958D-F1ECAABFBA47}"/>
              </a:ext>
            </a:extLst>
          </p:cNvPr>
          <p:cNvPicPr>
            <a:picLocks noGrp="1" noChangeAspect="1"/>
          </p:cNvPicPr>
          <p:nvPr>
            <p:ph idx="1"/>
          </p:nvPr>
        </p:nvPicPr>
        <p:blipFill>
          <a:blip r:embed="rId3"/>
          <a:stretch>
            <a:fillRect/>
          </a:stretch>
        </p:blipFill>
        <p:spPr>
          <a:xfrm>
            <a:off x="2009775" y="1858276"/>
            <a:ext cx="8172450" cy="3952875"/>
          </a:xfrm>
          <a:prstGeom prst="rect">
            <a:avLst/>
          </a:prstGeom>
        </p:spPr>
      </p:pic>
      <p:sp>
        <p:nvSpPr>
          <p:cNvPr id="5" name="Rectangle 4">
            <a:extLst>
              <a:ext uri="{FF2B5EF4-FFF2-40B4-BE49-F238E27FC236}">
                <a16:creationId xmlns:a16="http://schemas.microsoft.com/office/drawing/2014/main" id="{241971F7-1A97-4C8A-92FD-797B58C90EEA}"/>
              </a:ext>
            </a:extLst>
          </p:cNvPr>
          <p:cNvSpPr/>
          <p:nvPr/>
        </p:nvSpPr>
        <p:spPr>
          <a:xfrm>
            <a:off x="2829698" y="3305433"/>
            <a:ext cx="1733835" cy="414089"/>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GB"/>
          </a:p>
        </p:txBody>
      </p:sp>
      <p:sp>
        <p:nvSpPr>
          <p:cNvPr id="6" name="Rectangle 5">
            <a:extLst>
              <a:ext uri="{FF2B5EF4-FFF2-40B4-BE49-F238E27FC236}">
                <a16:creationId xmlns:a16="http://schemas.microsoft.com/office/drawing/2014/main" id="{A68F667B-003B-430A-9FDA-8C7AB1DEDDFD}"/>
              </a:ext>
            </a:extLst>
          </p:cNvPr>
          <p:cNvSpPr/>
          <p:nvPr/>
        </p:nvSpPr>
        <p:spPr>
          <a:xfrm>
            <a:off x="2829697" y="2673111"/>
            <a:ext cx="3588035" cy="465368"/>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GB"/>
          </a:p>
        </p:txBody>
      </p:sp>
      <p:cxnSp>
        <p:nvCxnSpPr>
          <p:cNvPr id="8" name="Connecteur droit avec flèche 7">
            <a:extLst>
              <a:ext uri="{FF2B5EF4-FFF2-40B4-BE49-F238E27FC236}">
                <a16:creationId xmlns:a16="http://schemas.microsoft.com/office/drawing/2014/main" id="{A48D4DB9-2B73-4F6E-A1C2-4A9204760F84}"/>
              </a:ext>
            </a:extLst>
          </p:cNvPr>
          <p:cNvCxnSpPr>
            <a:stCxn id="5" idx="1"/>
          </p:cNvCxnSpPr>
          <p:nvPr/>
        </p:nvCxnSpPr>
        <p:spPr>
          <a:xfrm flipH="1">
            <a:off x="1921933" y="3512478"/>
            <a:ext cx="907765" cy="118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9" name="ZoneTexte 8">
            <a:extLst>
              <a:ext uri="{FF2B5EF4-FFF2-40B4-BE49-F238E27FC236}">
                <a16:creationId xmlns:a16="http://schemas.microsoft.com/office/drawing/2014/main" id="{0C51F415-6042-4BC9-AD3C-AA151E9799C8}"/>
              </a:ext>
            </a:extLst>
          </p:cNvPr>
          <p:cNvSpPr txBox="1"/>
          <p:nvPr/>
        </p:nvSpPr>
        <p:spPr>
          <a:xfrm>
            <a:off x="599975" y="3327811"/>
            <a:ext cx="1309816"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dirty="0" err="1"/>
              <a:t>Uplink</a:t>
            </a:r>
            <a:endParaRPr lang="en-GB" dirty="0"/>
          </a:p>
        </p:txBody>
      </p:sp>
      <p:sp>
        <p:nvSpPr>
          <p:cNvPr id="10" name="ZoneTexte 9">
            <a:extLst>
              <a:ext uri="{FF2B5EF4-FFF2-40B4-BE49-F238E27FC236}">
                <a16:creationId xmlns:a16="http://schemas.microsoft.com/office/drawing/2014/main" id="{B89ABACC-3F7C-492D-888B-529DB0BE44F5}"/>
              </a:ext>
            </a:extLst>
          </p:cNvPr>
          <p:cNvSpPr txBox="1"/>
          <p:nvPr/>
        </p:nvSpPr>
        <p:spPr>
          <a:xfrm>
            <a:off x="599975" y="2721129"/>
            <a:ext cx="1309816"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dirty="0" err="1"/>
              <a:t>Downlink</a:t>
            </a:r>
            <a:endParaRPr lang="en-GB" dirty="0"/>
          </a:p>
        </p:txBody>
      </p:sp>
      <p:cxnSp>
        <p:nvCxnSpPr>
          <p:cNvPr id="11" name="Connecteur droit avec flèche 10">
            <a:extLst>
              <a:ext uri="{FF2B5EF4-FFF2-40B4-BE49-F238E27FC236}">
                <a16:creationId xmlns:a16="http://schemas.microsoft.com/office/drawing/2014/main" id="{24F4067C-8A6B-447B-8827-9C0DFC60EA3E}"/>
              </a:ext>
            </a:extLst>
          </p:cNvPr>
          <p:cNvCxnSpPr/>
          <p:nvPr/>
        </p:nvCxnSpPr>
        <p:spPr>
          <a:xfrm flipH="1">
            <a:off x="1953712" y="2905933"/>
            <a:ext cx="907765" cy="118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62720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2B7190-6F9C-4420-8D5B-7CBE51FF636F}"/>
              </a:ext>
            </a:extLst>
          </p:cNvPr>
          <p:cNvSpPr>
            <a:spLocks noGrp="1"/>
          </p:cNvSpPr>
          <p:nvPr>
            <p:ph type="title"/>
          </p:nvPr>
        </p:nvSpPr>
        <p:spPr/>
        <p:txBody>
          <a:bodyPr/>
          <a:lstStyle/>
          <a:p>
            <a:r>
              <a:rPr lang="fr-FR" dirty="0"/>
              <a:t>UDP Header checksum</a:t>
            </a:r>
            <a:endParaRPr lang="en-GB" dirty="0"/>
          </a:p>
        </p:txBody>
      </p:sp>
      <p:sp>
        <p:nvSpPr>
          <p:cNvPr id="3" name="Espace réservé du contenu 2">
            <a:extLst>
              <a:ext uri="{FF2B5EF4-FFF2-40B4-BE49-F238E27FC236}">
                <a16:creationId xmlns:a16="http://schemas.microsoft.com/office/drawing/2014/main" id="{D021FE44-091D-4B58-9145-98DBBF730E01}"/>
              </a:ext>
            </a:extLst>
          </p:cNvPr>
          <p:cNvSpPr>
            <a:spLocks noGrp="1"/>
          </p:cNvSpPr>
          <p:nvPr>
            <p:ph idx="1"/>
          </p:nvPr>
        </p:nvSpPr>
        <p:spPr/>
        <p:txBody>
          <a:bodyPr/>
          <a:lstStyle/>
          <a:p>
            <a:r>
              <a:rPr lang="fr-FR" dirty="0" err="1"/>
              <a:t>Also</a:t>
            </a:r>
            <a:r>
              <a:rPr lang="fr-FR" dirty="0"/>
              <a:t> </a:t>
            </a:r>
            <a:r>
              <a:rPr lang="fr-FR" dirty="0" err="1"/>
              <a:t>affected</a:t>
            </a:r>
            <a:r>
              <a:rPr lang="fr-FR" dirty="0"/>
              <a:t> by </a:t>
            </a:r>
            <a:r>
              <a:rPr lang="fr-FR" dirty="0" err="1"/>
              <a:t>packet</a:t>
            </a:r>
            <a:r>
              <a:rPr lang="fr-FR" dirty="0"/>
              <a:t> bit manipulation</a:t>
            </a:r>
          </a:p>
          <a:p>
            <a:r>
              <a:rPr lang="fr-FR" dirty="0" err="1"/>
              <a:t>Easier</a:t>
            </a:r>
            <a:r>
              <a:rPr lang="fr-FR" dirty="0"/>
              <a:t> to bypass</a:t>
            </a:r>
          </a:p>
          <a:p>
            <a:endParaRPr lang="fr-FR" dirty="0"/>
          </a:p>
          <a:p>
            <a:endParaRPr lang="en-GB" dirty="0"/>
          </a:p>
        </p:txBody>
      </p:sp>
      <p:sp>
        <p:nvSpPr>
          <p:cNvPr id="5" name="Rectangle : coins arrondis 4">
            <a:extLst>
              <a:ext uri="{FF2B5EF4-FFF2-40B4-BE49-F238E27FC236}">
                <a16:creationId xmlns:a16="http://schemas.microsoft.com/office/drawing/2014/main" id="{CBACE3D4-69D5-4E26-BE63-4361A8472C6F}"/>
              </a:ext>
            </a:extLst>
          </p:cNvPr>
          <p:cNvSpPr/>
          <p:nvPr/>
        </p:nvSpPr>
        <p:spPr>
          <a:xfrm>
            <a:off x="1795848" y="3632887"/>
            <a:ext cx="8600303" cy="79083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Set the UDP checksum to 0</a:t>
            </a:r>
            <a:endParaRPr lang="en-GB" sz="2400" dirty="0"/>
          </a:p>
        </p:txBody>
      </p:sp>
    </p:spTree>
    <p:extLst>
      <p:ext uri="{BB962C8B-B14F-4D97-AF65-F5344CB8AC3E}">
        <p14:creationId xmlns:p14="http://schemas.microsoft.com/office/powerpoint/2010/main" val="123947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CDEC63-AE27-49AB-AB52-77CB72BEFBEF}"/>
              </a:ext>
            </a:extLst>
          </p:cNvPr>
          <p:cNvSpPr>
            <a:spLocks noGrp="1"/>
          </p:cNvSpPr>
          <p:nvPr>
            <p:ph type="title"/>
          </p:nvPr>
        </p:nvSpPr>
        <p:spPr>
          <a:xfrm>
            <a:off x="1261872" y="294198"/>
            <a:ext cx="9692640" cy="1397124"/>
          </a:xfrm>
        </p:spPr>
        <p:txBody>
          <a:bodyPr/>
          <a:lstStyle/>
          <a:p>
            <a:r>
              <a:rPr lang="fr-FR"/>
              <a:t>Setup</a:t>
            </a:r>
            <a:endParaRPr lang="en-GB" dirty="0"/>
          </a:p>
        </p:txBody>
      </p:sp>
      <p:pic>
        <p:nvPicPr>
          <p:cNvPr id="5" name="Espace réservé du contenu 4">
            <a:extLst>
              <a:ext uri="{FF2B5EF4-FFF2-40B4-BE49-F238E27FC236}">
                <a16:creationId xmlns:a16="http://schemas.microsoft.com/office/drawing/2014/main" id="{C3C11901-1BF1-42C1-BD77-0426ABDEB506}"/>
              </a:ext>
            </a:extLst>
          </p:cNvPr>
          <p:cNvPicPr>
            <a:picLocks noGrp="1" noChangeAspect="1"/>
          </p:cNvPicPr>
          <p:nvPr>
            <p:ph idx="1"/>
          </p:nvPr>
        </p:nvPicPr>
        <p:blipFill>
          <a:blip r:embed="rId3"/>
          <a:stretch>
            <a:fillRect/>
          </a:stretch>
        </p:blipFill>
        <p:spPr>
          <a:xfrm>
            <a:off x="1377466" y="1691322"/>
            <a:ext cx="9437068" cy="4378942"/>
          </a:xfrm>
          <a:prstGeom prst="rect">
            <a:avLst/>
          </a:prstGeom>
        </p:spPr>
      </p:pic>
    </p:spTree>
    <p:extLst>
      <p:ext uri="{BB962C8B-B14F-4D97-AF65-F5344CB8AC3E}">
        <p14:creationId xmlns:p14="http://schemas.microsoft.com/office/powerpoint/2010/main" val="39424825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A041F1-40C3-47E9-A779-E5389F53075A}"/>
              </a:ext>
            </a:extLst>
          </p:cNvPr>
          <p:cNvSpPr>
            <a:spLocks noGrp="1"/>
          </p:cNvSpPr>
          <p:nvPr>
            <p:ph type="title"/>
          </p:nvPr>
        </p:nvSpPr>
        <p:spPr/>
        <p:txBody>
          <a:bodyPr/>
          <a:lstStyle/>
          <a:p>
            <a:r>
              <a:rPr lang="fr-FR" dirty="0" err="1"/>
              <a:t>Experiment</a:t>
            </a:r>
            <a:endParaRPr lang="en-GB" dirty="0"/>
          </a:p>
        </p:txBody>
      </p:sp>
      <p:pic>
        <p:nvPicPr>
          <p:cNvPr id="4" name="demonstration-of-the-alter-attack-in-a-commercial-lte-network">
            <a:hlinkClick r:id="" action="ppaction://media"/>
            <a:extLst>
              <a:ext uri="{FF2B5EF4-FFF2-40B4-BE49-F238E27FC236}">
                <a16:creationId xmlns:a16="http://schemas.microsoft.com/office/drawing/2014/main" id="{9FE41740-3E62-4DC8-B34E-B0891B19A14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90688" y="1828800"/>
            <a:ext cx="7735887" cy="4351338"/>
          </a:xfrm>
        </p:spPr>
      </p:pic>
    </p:spTree>
    <p:extLst>
      <p:ext uri="{BB962C8B-B14F-4D97-AF65-F5344CB8AC3E}">
        <p14:creationId xmlns:p14="http://schemas.microsoft.com/office/powerpoint/2010/main" val="390800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3587D7-22DA-4C4C-8037-99350A365D39}"/>
              </a:ext>
            </a:extLst>
          </p:cNvPr>
          <p:cNvSpPr>
            <a:spLocks noGrp="1"/>
          </p:cNvSpPr>
          <p:nvPr>
            <p:ph type="title"/>
          </p:nvPr>
        </p:nvSpPr>
        <p:spPr/>
        <p:txBody>
          <a:bodyPr/>
          <a:lstStyle/>
          <a:p>
            <a:r>
              <a:rPr lang="fr-FR" dirty="0" err="1"/>
              <a:t>aLTEr</a:t>
            </a:r>
            <a:r>
              <a:rPr lang="fr-FR" dirty="0"/>
              <a:t> </a:t>
            </a:r>
            <a:r>
              <a:rPr lang="fr-FR" dirty="0" err="1"/>
              <a:t>attack</a:t>
            </a:r>
            <a:r>
              <a:rPr lang="fr-FR" dirty="0"/>
              <a:t> </a:t>
            </a:r>
            <a:r>
              <a:rPr lang="fr-FR" dirty="0" err="1"/>
              <a:t>results</a:t>
            </a:r>
            <a:r>
              <a:rPr lang="fr-FR" dirty="0"/>
              <a:t>	</a:t>
            </a:r>
            <a:endParaRPr lang="en-GB" dirty="0"/>
          </a:p>
        </p:txBody>
      </p:sp>
      <p:sp>
        <p:nvSpPr>
          <p:cNvPr id="3" name="Espace réservé du contenu 2">
            <a:extLst>
              <a:ext uri="{FF2B5EF4-FFF2-40B4-BE49-F238E27FC236}">
                <a16:creationId xmlns:a16="http://schemas.microsoft.com/office/drawing/2014/main" id="{69A6AD0A-F03B-4BCE-B80F-2399751C5DDB}"/>
              </a:ext>
            </a:extLst>
          </p:cNvPr>
          <p:cNvSpPr>
            <a:spLocks noGrp="1"/>
          </p:cNvSpPr>
          <p:nvPr>
            <p:ph idx="1"/>
          </p:nvPr>
        </p:nvSpPr>
        <p:spPr/>
        <p:txBody>
          <a:bodyPr/>
          <a:lstStyle/>
          <a:p>
            <a:r>
              <a:rPr lang="fr-FR" dirty="0" err="1"/>
              <a:t>Airplane</a:t>
            </a:r>
            <a:r>
              <a:rPr lang="fr-FR" dirty="0"/>
              <a:t> mode </a:t>
            </a:r>
            <a:r>
              <a:rPr lang="fr-FR" dirty="0" err="1"/>
              <a:t>before</a:t>
            </a:r>
            <a:r>
              <a:rPr lang="fr-FR" dirty="0"/>
              <a:t> the </a:t>
            </a:r>
            <a:r>
              <a:rPr lang="fr-FR" dirty="0" err="1"/>
              <a:t>experiment</a:t>
            </a:r>
            <a:endParaRPr lang="fr-FR" dirty="0"/>
          </a:p>
          <a:p>
            <a:r>
              <a:rPr lang="fr-FR" dirty="0" err="1"/>
              <a:t>Delete</a:t>
            </a:r>
            <a:r>
              <a:rPr lang="fr-FR" dirty="0"/>
              <a:t> all cache (DNS &amp; HTTP) </a:t>
            </a:r>
          </a:p>
          <a:p>
            <a:r>
              <a:rPr lang="fr-FR" dirty="0" err="1"/>
              <a:t>Placed</a:t>
            </a:r>
            <a:r>
              <a:rPr lang="fr-FR" dirty="0"/>
              <a:t> </a:t>
            </a:r>
            <a:r>
              <a:rPr lang="fr-FR" dirty="0" err="1"/>
              <a:t>inside</a:t>
            </a:r>
            <a:r>
              <a:rPr lang="fr-FR" dirty="0"/>
              <a:t> a </a:t>
            </a:r>
            <a:r>
              <a:rPr lang="fr-FR" dirty="0" err="1"/>
              <a:t>shielding</a:t>
            </a:r>
            <a:r>
              <a:rPr lang="fr-FR" dirty="0"/>
              <a:t> box</a:t>
            </a:r>
          </a:p>
          <a:p>
            <a:endParaRPr lang="en-GB" dirty="0"/>
          </a:p>
        </p:txBody>
      </p:sp>
      <p:sp>
        <p:nvSpPr>
          <p:cNvPr id="4" name="Rectangle : coins arrondis 3">
            <a:extLst>
              <a:ext uri="{FF2B5EF4-FFF2-40B4-BE49-F238E27FC236}">
                <a16:creationId xmlns:a16="http://schemas.microsoft.com/office/drawing/2014/main" id="{1155A857-628A-43F6-B2BE-37954D1F327A}"/>
              </a:ext>
            </a:extLst>
          </p:cNvPr>
          <p:cNvSpPr/>
          <p:nvPr/>
        </p:nvSpPr>
        <p:spPr>
          <a:xfrm>
            <a:off x="2933700" y="3721354"/>
            <a:ext cx="6324600" cy="10668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sz="2400" dirty="0"/>
              <a:t>Real-world </a:t>
            </a:r>
            <a:r>
              <a:rPr lang="fr-FR" sz="2400" dirty="0" err="1"/>
              <a:t>applicability</a:t>
            </a:r>
            <a:r>
              <a:rPr lang="fr-FR" sz="2400" dirty="0"/>
              <a:t>?</a:t>
            </a:r>
            <a:endParaRPr lang="en-GB" sz="2400" dirty="0"/>
          </a:p>
        </p:txBody>
      </p:sp>
      <p:pic>
        <p:nvPicPr>
          <p:cNvPr id="5" name="Graphique 4" descr="Fermer">
            <a:extLst>
              <a:ext uri="{FF2B5EF4-FFF2-40B4-BE49-F238E27FC236}">
                <a16:creationId xmlns:a16="http://schemas.microsoft.com/office/drawing/2014/main" id="{2D06F67E-B4DC-4EC2-88F6-1B0FCD47A6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3596" y="3562350"/>
            <a:ext cx="1384808" cy="1384808"/>
          </a:xfrm>
          <a:prstGeom prst="rect">
            <a:avLst/>
          </a:prstGeom>
        </p:spPr>
      </p:pic>
    </p:spTree>
    <p:extLst>
      <p:ext uri="{BB962C8B-B14F-4D97-AF65-F5344CB8AC3E}">
        <p14:creationId xmlns:p14="http://schemas.microsoft.com/office/powerpoint/2010/main" val="230451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D246EB-984F-448A-817D-D52C313CD131}"/>
              </a:ext>
            </a:extLst>
          </p:cNvPr>
          <p:cNvSpPr>
            <a:spLocks noGrp="1"/>
          </p:cNvSpPr>
          <p:nvPr>
            <p:ph type="title"/>
          </p:nvPr>
        </p:nvSpPr>
        <p:spPr/>
        <p:txBody>
          <a:bodyPr/>
          <a:lstStyle/>
          <a:p>
            <a:r>
              <a:rPr lang="fr-FR" dirty="0" err="1"/>
              <a:t>Defenses</a:t>
            </a:r>
            <a:endParaRPr lang="en-GB" dirty="0"/>
          </a:p>
        </p:txBody>
      </p:sp>
      <p:sp>
        <p:nvSpPr>
          <p:cNvPr id="3" name="Espace réservé du contenu 2">
            <a:extLst>
              <a:ext uri="{FF2B5EF4-FFF2-40B4-BE49-F238E27FC236}">
                <a16:creationId xmlns:a16="http://schemas.microsoft.com/office/drawing/2014/main" id="{9A00DEC9-B2DC-4740-A9AB-59E5E10E2660}"/>
              </a:ext>
            </a:extLst>
          </p:cNvPr>
          <p:cNvSpPr>
            <a:spLocks noGrp="1"/>
          </p:cNvSpPr>
          <p:nvPr>
            <p:ph idx="1"/>
          </p:nvPr>
        </p:nvSpPr>
        <p:spPr/>
        <p:txBody>
          <a:bodyPr>
            <a:normAutofit/>
          </a:bodyPr>
          <a:lstStyle/>
          <a:p>
            <a:pPr>
              <a:lnSpc>
                <a:spcPct val="100000"/>
              </a:lnSpc>
            </a:pPr>
            <a:r>
              <a:rPr lang="fr-FR" sz="2400" dirty="0"/>
              <a:t>Update the </a:t>
            </a:r>
            <a:r>
              <a:rPr lang="fr-FR" sz="2400" dirty="0" err="1"/>
              <a:t>specifications</a:t>
            </a:r>
            <a:r>
              <a:rPr lang="fr-FR" sz="2400" dirty="0"/>
              <a:t>: </a:t>
            </a:r>
            <a:r>
              <a:rPr lang="fr-FR" sz="2400" dirty="0" err="1"/>
              <a:t>encryption</a:t>
            </a:r>
            <a:r>
              <a:rPr lang="fr-FR" sz="2400" dirty="0"/>
              <a:t> </a:t>
            </a:r>
            <a:r>
              <a:rPr lang="fr-FR" sz="2400" dirty="0" err="1"/>
              <a:t>protocol</a:t>
            </a:r>
            <a:r>
              <a:rPr lang="fr-FR" sz="2400" dirty="0"/>
              <a:t> </a:t>
            </a:r>
            <a:r>
              <a:rPr lang="fr-FR" sz="2400" dirty="0" err="1"/>
              <a:t>with</a:t>
            </a:r>
            <a:r>
              <a:rPr lang="fr-FR" sz="2400" dirty="0"/>
              <a:t> </a:t>
            </a:r>
            <a:r>
              <a:rPr lang="fr-FR" sz="2400" dirty="0" err="1"/>
              <a:t>authentication</a:t>
            </a:r>
            <a:endParaRPr lang="fr-FR" sz="2400" dirty="0"/>
          </a:p>
          <a:p>
            <a:pPr lvl="1">
              <a:lnSpc>
                <a:spcPct val="100000"/>
              </a:lnSpc>
            </a:pPr>
            <a:r>
              <a:rPr lang="fr-FR" sz="2200" dirty="0" err="1"/>
              <a:t>Devices</a:t>
            </a:r>
            <a:r>
              <a:rPr lang="fr-FR" sz="2200" dirty="0"/>
              <a:t> must </a:t>
            </a:r>
            <a:r>
              <a:rPr lang="fr-FR" sz="2200" dirty="0" err="1"/>
              <a:t>implement</a:t>
            </a:r>
            <a:r>
              <a:rPr lang="fr-FR" sz="2200" dirty="0"/>
              <a:t> </a:t>
            </a:r>
            <a:r>
              <a:rPr lang="fr-FR" sz="2200" dirty="0" err="1"/>
              <a:t>such</a:t>
            </a:r>
            <a:r>
              <a:rPr lang="fr-FR" sz="2200" dirty="0"/>
              <a:t> </a:t>
            </a:r>
            <a:r>
              <a:rPr lang="fr-FR" sz="2200" dirty="0" err="1"/>
              <a:t>protocol</a:t>
            </a:r>
            <a:endParaRPr lang="fr-FR" sz="2200" dirty="0"/>
          </a:p>
          <a:p>
            <a:pPr lvl="1">
              <a:lnSpc>
                <a:spcPct val="100000"/>
              </a:lnSpc>
            </a:pPr>
            <a:r>
              <a:rPr lang="fr-FR" sz="2200" dirty="0"/>
              <a:t>High </a:t>
            </a:r>
            <a:r>
              <a:rPr lang="fr-FR" sz="2200" dirty="0" err="1"/>
              <a:t>financial</a:t>
            </a:r>
            <a:r>
              <a:rPr lang="fr-FR" sz="2200" dirty="0"/>
              <a:t> and </a:t>
            </a:r>
            <a:r>
              <a:rPr lang="fr-FR" sz="2200" dirty="0" err="1"/>
              <a:t>organization</a:t>
            </a:r>
            <a:r>
              <a:rPr lang="fr-FR" sz="2200" dirty="0"/>
              <a:t> effort</a:t>
            </a:r>
          </a:p>
          <a:p>
            <a:pPr>
              <a:lnSpc>
                <a:spcPct val="100000"/>
              </a:lnSpc>
            </a:pPr>
            <a:r>
              <a:rPr lang="fr-FR" sz="2400" dirty="0"/>
              <a:t>HSTS: </a:t>
            </a:r>
            <a:r>
              <a:rPr lang="fr-FR" sz="2400" dirty="0" err="1"/>
              <a:t>prevents</a:t>
            </a:r>
            <a:r>
              <a:rPr lang="fr-FR" sz="2400" dirty="0"/>
              <a:t> redirection to a </a:t>
            </a:r>
            <a:r>
              <a:rPr lang="fr-FR" sz="2400" dirty="0" err="1"/>
              <a:t>malicious</a:t>
            </a:r>
            <a:r>
              <a:rPr lang="fr-FR" sz="2400" dirty="0"/>
              <a:t> </a:t>
            </a:r>
            <a:r>
              <a:rPr lang="fr-FR" sz="2400" dirty="0" err="1"/>
              <a:t>website</a:t>
            </a:r>
            <a:endParaRPr lang="fr-FR" sz="2400" dirty="0"/>
          </a:p>
          <a:p>
            <a:pPr lvl="1">
              <a:lnSpc>
                <a:spcPct val="100000"/>
              </a:lnSpc>
            </a:pPr>
            <a:r>
              <a:rPr lang="fr-FR" sz="2000" dirty="0"/>
              <a:t>Site </a:t>
            </a:r>
            <a:r>
              <a:rPr lang="fr-FR" sz="2000" dirty="0" err="1"/>
              <a:t>wants</a:t>
            </a:r>
            <a:r>
              <a:rPr lang="fr-FR" sz="2000" dirty="0"/>
              <a:t> to </a:t>
            </a:r>
            <a:r>
              <a:rPr lang="fr-FR" sz="2000" dirty="0" err="1"/>
              <a:t>communicate</a:t>
            </a:r>
            <a:r>
              <a:rPr lang="fr-FR" sz="2000" dirty="0"/>
              <a:t> </a:t>
            </a:r>
            <a:r>
              <a:rPr lang="fr-FR" sz="2000" dirty="0" err="1"/>
              <a:t>only</a:t>
            </a:r>
            <a:r>
              <a:rPr lang="fr-FR" sz="2000" dirty="0"/>
              <a:t> </a:t>
            </a:r>
            <a:r>
              <a:rPr lang="fr-FR" sz="2000" dirty="0" err="1"/>
              <a:t>using</a:t>
            </a:r>
            <a:r>
              <a:rPr lang="fr-FR" sz="2000" dirty="0"/>
              <a:t> SSL/TLS</a:t>
            </a:r>
          </a:p>
          <a:p>
            <a:pPr>
              <a:lnSpc>
                <a:spcPct val="100000"/>
              </a:lnSpc>
            </a:pPr>
            <a:endParaRPr lang="fr-FR" sz="2200" dirty="0"/>
          </a:p>
          <a:p>
            <a:pPr lvl="1">
              <a:lnSpc>
                <a:spcPct val="100000"/>
              </a:lnSpc>
            </a:pPr>
            <a:endParaRPr lang="fr-FR" sz="2200" dirty="0"/>
          </a:p>
          <a:p>
            <a:pPr>
              <a:lnSpc>
                <a:spcPct val="100000"/>
              </a:lnSpc>
            </a:pPr>
            <a:endParaRPr lang="en-GB" sz="2400" dirty="0"/>
          </a:p>
        </p:txBody>
      </p:sp>
    </p:spTree>
    <p:extLst>
      <p:ext uri="{BB962C8B-B14F-4D97-AF65-F5344CB8AC3E}">
        <p14:creationId xmlns:p14="http://schemas.microsoft.com/office/powerpoint/2010/main" val="17970645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010E7E-21ED-4E1E-BB03-FAD87BDC5C3A}"/>
              </a:ext>
            </a:extLst>
          </p:cNvPr>
          <p:cNvSpPr>
            <a:spLocks noGrp="1"/>
          </p:cNvSpPr>
          <p:nvPr>
            <p:ph type="title"/>
          </p:nvPr>
        </p:nvSpPr>
        <p:spPr/>
        <p:txBody>
          <a:bodyPr/>
          <a:lstStyle/>
          <a:p>
            <a:r>
              <a:rPr lang="fr-FR" dirty="0"/>
              <a:t>Conclusion</a:t>
            </a:r>
            <a:endParaRPr lang="en-GB" dirty="0"/>
          </a:p>
        </p:txBody>
      </p:sp>
      <p:sp>
        <p:nvSpPr>
          <p:cNvPr id="3" name="Espace réservé du contenu 2">
            <a:extLst>
              <a:ext uri="{FF2B5EF4-FFF2-40B4-BE49-F238E27FC236}">
                <a16:creationId xmlns:a16="http://schemas.microsoft.com/office/drawing/2014/main" id="{C23DE31D-66AF-41F7-A5E1-D1660D896717}"/>
              </a:ext>
            </a:extLst>
          </p:cNvPr>
          <p:cNvSpPr>
            <a:spLocks noGrp="1"/>
          </p:cNvSpPr>
          <p:nvPr>
            <p:ph idx="1"/>
          </p:nvPr>
        </p:nvSpPr>
        <p:spPr>
          <a:xfrm>
            <a:off x="1261872" y="1828800"/>
            <a:ext cx="8595360" cy="4351337"/>
          </a:xfrm>
        </p:spPr>
        <p:txBody>
          <a:bodyPr/>
          <a:lstStyle/>
          <a:p>
            <a:r>
              <a:rPr lang="fr-FR" dirty="0"/>
              <a:t>Identity mapping </a:t>
            </a:r>
            <a:r>
              <a:rPr lang="fr-FR" dirty="0" err="1"/>
              <a:t>attack</a:t>
            </a:r>
            <a:endParaRPr lang="fr-FR" dirty="0"/>
          </a:p>
          <a:p>
            <a:pPr lvl="1"/>
            <a:r>
              <a:rPr lang="fr-FR" dirty="0"/>
              <a:t>Match TMSI to RNTI</a:t>
            </a:r>
          </a:p>
          <a:p>
            <a:pPr lvl="1"/>
            <a:r>
              <a:rPr lang="fr-FR" dirty="0" err="1"/>
              <a:t>Localize</a:t>
            </a:r>
            <a:r>
              <a:rPr lang="fr-FR" dirty="0"/>
              <a:t> and </a:t>
            </a:r>
            <a:r>
              <a:rPr lang="fr-FR" dirty="0" err="1"/>
              <a:t>identify</a:t>
            </a:r>
            <a:r>
              <a:rPr lang="fr-FR" dirty="0"/>
              <a:t> user </a:t>
            </a:r>
            <a:r>
              <a:rPr lang="fr-FR" dirty="0" err="1"/>
              <a:t>within</a:t>
            </a:r>
            <a:r>
              <a:rPr lang="fr-FR" dirty="0"/>
              <a:t> a </a:t>
            </a:r>
            <a:r>
              <a:rPr lang="fr-FR" dirty="0" err="1"/>
              <a:t>cell</a:t>
            </a:r>
            <a:endParaRPr lang="fr-FR" dirty="0"/>
          </a:p>
          <a:p>
            <a:r>
              <a:rPr lang="fr-FR" dirty="0" err="1"/>
              <a:t>Website</a:t>
            </a:r>
            <a:r>
              <a:rPr lang="fr-FR" dirty="0"/>
              <a:t> fingerprinting </a:t>
            </a:r>
            <a:r>
              <a:rPr lang="fr-FR" dirty="0" err="1"/>
              <a:t>attack</a:t>
            </a:r>
            <a:endParaRPr lang="fr-FR" dirty="0"/>
          </a:p>
          <a:p>
            <a:pPr lvl="1"/>
            <a:r>
              <a:rPr lang="fr-FR" dirty="0" err="1"/>
              <a:t>Learn</a:t>
            </a:r>
            <a:r>
              <a:rPr lang="fr-FR" dirty="0"/>
              <a:t> transmission </a:t>
            </a:r>
            <a:r>
              <a:rPr lang="fr-FR" dirty="0" err="1"/>
              <a:t>characteristics</a:t>
            </a:r>
            <a:r>
              <a:rPr lang="fr-FR" dirty="0"/>
              <a:t> </a:t>
            </a:r>
            <a:r>
              <a:rPr lang="fr-FR" dirty="0" err="1"/>
              <a:t>from</a:t>
            </a:r>
            <a:r>
              <a:rPr lang="fr-FR" dirty="0"/>
              <a:t> a user</a:t>
            </a:r>
          </a:p>
          <a:p>
            <a:pPr lvl="1"/>
            <a:r>
              <a:rPr lang="fr-FR" dirty="0" err="1"/>
              <a:t>Distinguish</a:t>
            </a:r>
            <a:r>
              <a:rPr lang="fr-FR" dirty="0"/>
              <a:t> </a:t>
            </a:r>
            <a:r>
              <a:rPr lang="fr-FR" dirty="0" err="1"/>
              <a:t>accessed</a:t>
            </a:r>
            <a:r>
              <a:rPr lang="fr-FR" dirty="0"/>
              <a:t> </a:t>
            </a:r>
            <a:r>
              <a:rPr lang="fr-FR" dirty="0" err="1"/>
              <a:t>websites</a:t>
            </a:r>
            <a:endParaRPr lang="fr-FR" dirty="0"/>
          </a:p>
          <a:p>
            <a:r>
              <a:rPr lang="fr-FR" dirty="0" err="1"/>
              <a:t>aLTEr</a:t>
            </a:r>
            <a:r>
              <a:rPr lang="fr-FR" dirty="0"/>
              <a:t> </a:t>
            </a:r>
            <a:r>
              <a:rPr lang="fr-FR" dirty="0" err="1"/>
              <a:t>attack</a:t>
            </a:r>
            <a:endParaRPr lang="fr-FR" dirty="0"/>
          </a:p>
          <a:p>
            <a:pPr lvl="1"/>
            <a:r>
              <a:rPr lang="fr-FR" dirty="0" err="1"/>
              <a:t>Lack</a:t>
            </a:r>
            <a:r>
              <a:rPr lang="fr-FR" dirty="0"/>
              <a:t> of </a:t>
            </a:r>
            <a:r>
              <a:rPr lang="fr-FR" dirty="0" err="1"/>
              <a:t>integrity</a:t>
            </a:r>
            <a:r>
              <a:rPr lang="fr-FR" dirty="0"/>
              <a:t> protection</a:t>
            </a:r>
          </a:p>
          <a:p>
            <a:pPr lvl="1"/>
            <a:r>
              <a:rPr lang="fr-FR" dirty="0"/>
              <a:t>AES-CTR </a:t>
            </a:r>
            <a:r>
              <a:rPr lang="fr-FR" dirty="0" err="1"/>
              <a:t>is</a:t>
            </a:r>
            <a:r>
              <a:rPr lang="fr-FR" dirty="0"/>
              <a:t> </a:t>
            </a:r>
            <a:r>
              <a:rPr lang="fr-FR" dirty="0" err="1"/>
              <a:t>malleable</a:t>
            </a:r>
            <a:endParaRPr lang="fr-FR" dirty="0"/>
          </a:p>
          <a:p>
            <a:pPr lvl="1"/>
            <a:r>
              <a:rPr lang="fr-FR" dirty="0"/>
              <a:t>DNS spoofing by </a:t>
            </a:r>
            <a:r>
              <a:rPr lang="fr-FR" dirty="0" err="1"/>
              <a:t>changing</a:t>
            </a:r>
            <a:r>
              <a:rPr lang="fr-FR" dirty="0"/>
              <a:t> the </a:t>
            </a:r>
            <a:r>
              <a:rPr lang="fr-FR" dirty="0" err="1"/>
              <a:t>payload</a:t>
            </a:r>
            <a:endParaRPr lang="fr-FR" dirty="0"/>
          </a:p>
          <a:p>
            <a:pPr lvl="1"/>
            <a:endParaRPr lang="en-GB" dirty="0"/>
          </a:p>
        </p:txBody>
      </p:sp>
    </p:spTree>
    <p:extLst>
      <p:ext uri="{BB962C8B-B14F-4D97-AF65-F5344CB8AC3E}">
        <p14:creationId xmlns:p14="http://schemas.microsoft.com/office/powerpoint/2010/main" val="2309168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55B6C4-63AC-4536-B000-577DE87FAD85}"/>
              </a:ext>
            </a:extLst>
          </p:cNvPr>
          <p:cNvSpPr>
            <a:spLocks noGrp="1"/>
          </p:cNvSpPr>
          <p:nvPr>
            <p:ph type="title"/>
          </p:nvPr>
        </p:nvSpPr>
        <p:spPr/>
        <p:txBody>
          <a:bodyPr/>
          <a:lstStyle/>
          <a:p>
            <a:r>
              <a:rPr lang="fr-FR" dirty="0"/>
              <a:t>Future </a:t>
            </a:r>
            <a:r>
              <a:rPr lang="fr-FR" dirty="0" err="1"/>
              <a:t>work</a:t>
            </a:r>
            <a:endParaRPr lang="en-GB" dirty="0"/>
          </a:p>
        </p:txBody>
      </p:sp>
      <p:sp>
        <p:nvSpPr>
          <p:cNvPr id="3" name="Espace réservé du contenu 2">
            <a:extLst>
              <a:ext uri="{FF2B5EF4-FFF2-40B4-BE49-F238E27FC236}">
                <a16:creationId xmlns:a16="http://schemas.microsoft.com/office/drawing/2014/main" id="{DC75305A-D0C3-48E0-B16A-38724522A4FA}"/>
              </a:ext>
            </a:extLst>
          </p:cNvPr>
          <p:cNvSpPr>
            <a:spLocks noGrp="1"/>
          </p:cNvSpPr>
          <p:nvPr>
            <p:ph idx="1"/>
          </p:nvPr>
        </p:nvSpPr>
        <p:spPr/>
        <p:txBody>
          <a:bodyPr/>
          <a:lstStyle/>
          <a:p>
            <a:r>
              <a:rPr lang="fr-FR" dirty="0"/>
              <a:t>Will </a:t>
            </a:r>
            <a:r>
              <a:rPr lang="fr-FR" dirty="0" err="1"/>
              <a:t>this</a:t>
            </a:r>
            <a:r>
              <a:rPr lang="fr-FR" dirty="0"/>
              <a:t> </a:t>
            </a:r>
            <a:r>
              <a:rPr lang="fr-FR" dirty="0" err="1"/>
              <a:t>work</a:t>
            </a:r>
            <a:r>
              <a:rPr lang="fr-FR" dirty="0"/>
              <a:t> on 5G?</a:t>
            </a:r>
          </a:p>
          <a:p>
            <a:pPr lvl="1"/>
            <a:r>
              <a:rPr lang="fr-FR" dirty="0"/>
              <a:t>AT&amp;T and Verizon </a:t>
            </a:r>
            <a:r>
              <a:rPr lang="fr-FR" dirty="0" err="1"/>
              <a:t>started</a:t>
            </a:r>
            <a:r>
              <a:rPr lang="fr-FR" dirty="0"/>
              <a:t> </a:t>
            </a:r>
            <a:r>
              <a:rPr lang="fr-FR" dirty="0" err="1"/>
              <a:t>implementing</a:t>
            </a:r>
            <a:r>
              <a:rPr lang="fr-FR" dirty="0"/>
              <a:t> 5G</a:t>
            </a:r>
          </a:p>
          <a:p>
            <a:pPr lvl="1"/>
            <a:r>
              <a:rPr lang="fr-FR" dirty="0" err="1">
                <a:solidFill>
                  <a:srgbClr val="C00000"/>
                </a:solidFill>
              </a:rPr>
              <a:t>Complicated</a:t>
            </a:r>
            <a:r>
              <a:rPr lang="fr-FR" dirty="0"/>
              <a:t> to update </a:t>
            </a:r>
            <a:r>
              <a:rPr lang="fr-FR" dirty="0" err="1"/>
              <a:t>specifications</a:t>
            </a:r>
            <a:endParaRPr lang="fr-FR" dirty="0"/>
          </a:p>
          <a:p>
            <a:r>
              <a:rPr lang="en-US" dirty="0"/>
              <a:t>D. Basin and al., “A Formal Analysis of 5G Authentication”, CCS’18</a:t>
            </a:r>
          </a:p>
          <a:p>
            <a:pPr lvl="1"/>
            <a:r>
              <a:rPr lang="en-US" dirty="0"/>
              <a:t>Analysis of 5G specifications (722 pages across 4 documents)</a:t>
            </a:r>
          </a:p>
          <a:p>
            <a:pPr lvl="1"/>
            <a:r>
              <a:rPr lang="en-US" dirty="0"/>
              <a:t>Identify missing security goals and flaws </a:t>
            </a:r>
          </a:p>
          <a:p>
            <a:pPr lvl="1"/>
            <a:r>
              <a:rPr lang="en-US" dirty="0"/>
              <a:t>Focusing on AKA in 5G</a:t>
            </a:r>
          </a:p>
          <a:p>
            <a:pPr lvl="1"/>
            <a:endParaRPr lang="en-US" dirty="0"/>
          </a:p>
          <a:p>
            <a:pPr lvl="1"/>
            <a:endParaRPr lang="en-US" dirty="0"/>
          </a:p>
        </p:txBody>
      </p:sp>
    </p:spTree>
    <p:extLst>
      <p:ext uri="{BB962C8B-B14F-4D97-AF65-F5344CB8AC3E}">
        <p14:creationId xmlns:p14="http://schemas.microsoft.com/office/powerpoint/2010/main" val="3344086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92FE4F-17E1-4083-89C6-0AEDFCF24411}"/>
              </a:ext>
            </a:extLst>
          </p:cNvPr>
          <p:cNvSpPr>
            <a:spLocks noGrp="1"/>
          </p:cNvSpPr>
          <p:nvPr>
            <p:ph type="title"/>
          </p:nvPr>
        </p:nvSpPr>
        <p:spPr/>
        <p:txBody>
          <a:bodyPr/>
          <a:lstStyle/>
          <a:p>
            <a:r>
              <a:rPr lang="fr-FR" dirty="0"/>
              <a:t>LTE components</a:t>
            </a:r>
          </a:p>
        </p:txBody>
      </p:sp>
      <p:sp>
        <p:nvSpPr>
          <p:cNvPr id="3" name="Espace réservé du contenu 2">
            <a:extLst>
              <a:ext uri="{FF2B5EF4-FFF2-40B4-BE49-F238E27FC236}">
                <a16:creationId xmlns:a16="http://schemas.microsoft.com/office/drawing/2014/main" id="{8C40BCA2-DDDC-4462-8CD4-EB2B137893B3}"/>
              </a:ext>
            </a:extLst>
          </p:cNvPr>
          <p:cNvSpPr>
            <a:spLocks noGrp="1"/>
          </p:cNvSpPr>
          <p:nvPr>
            <p:ph idx="1"/>
          </p:nvPr>
        </p:nvSpPr>
        <p:spPr/>
        <p:txBody>
          <a:bodyPr>
            <a:normAutofit/>
          </a:bodyPr>
          <a:lstStyle/>
          <a:p>
            <a:r>
              <a:rPr lang="fr-FR" sz="2400" dirty="0"/>
              <a:t>User Equipment (UE)</a:t>
            </a:r>
          </a:p>
          <a:p>
            <a:pPr lvl="1"/>
            <a:r>
              <a:rPr lang="fr-FR" sz="2000" dirty="0"/>
              <a:t>End </a:t>
            </a:r>
            <a:r>
              <a:rPr lang="fr-FR" sz="2000" dirty="0" err="1"/>
              <a:t>device</a:t>
            </a:r>
            <a:r>
              <a:rPr lang="fr-FR" sz="2000" dirty="0"/>
              <a:t> </a:t>
            </a:r>
            <a:r>
              <a:rPr lang="fr-FR" sz="2000" dirty="0" err="1"/>
              <a:t>providing</a:t>
            </a:r>
            <a:r>
              <a:rPr lang="fr-FR" sz="2000" dirty="0"/>
              <a:t> services to the user</a:t>
            </a:r>
          </a:p>
          <a:p>
            <a:pPr lvl="1"/>
            <a:r>
              <a:rPr lang="fr-FR" sz="2000" dirty="0"/>
              <a:t>IMSI, RNTI</a:t>
            </a:r>
          </a:p>
          <a:p>
            <a:r>
              <a:rPr lang="fr-FR" sz="2400" dirty="0"/>
              <a:t>Evolved Node B (</a:t>
            </a:r>
            <a:r>
              <a:rPr lang="fr-FR" sz="2400" dirty="0" err="1"/>
              <a:t>eNodeB</a:t>
            </a:r>
            <a:r>
              <a:rPr lang="fr-FR" sz="2400" dirty="0"/>
              <a:t>)</a:t>
            </a:r>
          </a:p>
          <a:p>
            <a:pPr lvl="1"/>
            <a:r>
              <a:rPr lang="fr-FR" sz="2000" dirty="0"/>
              <a:t>Base stations</a:t>
            </a:r>
          </a:p>
          <a:p>
            <a:pPr lvl="1"/>
            <a:r>
              <a:rPr lang="fr-FR" sz="2000" dirty="0"/>
              <a:t>Radio </a:t>
            </a:r>
            <a:r>
              <a:rPr lang="fr-FR" sz="2000" dirty="0" err="1"/>
              <a:t>resource</a:t>
            </a:r>
            <a:r>
              <a:rPr lang="fr-FR" sz="2000" dirty="0"/>
              <a:t> management, user data </a:t>
            </a:r>
            <a:r>
              <a:rPr lang="fr-FR" sz="2000" dirty="0" err="1"/>
              <a:t>encryption</a:t>
            </a:r>
            <a:r>
              <a:rPr lang="fr-FR" sz="2000" dirty="0"/>
              <a:t>, paging messages, </a:t>
            </a:r>
            <a:r>
              <a:rPr lang="fr-FR" sz="2000" dirty="0" err="1"/>
              <a:t>etc</a:t>
            </a:r>
            <a:endParaRPr lang="fr-FR" sz="2000" dirty="0"/>
          </a:p>
          <a:p>
            <a:r>
              <a:rPr lang="fr-FR" sz="2400" dirty="0"/>
              <a:t>Evolved </a:t>
            </a:r>
            <a:r>
              <a:rPr lang="fr-FR" sz="2400" dirty="0" err="1"/>
              <a:t>Packet</a:t>
            </a:r>
            <a:r>
              <a:rPr lang="fr-FR" sz="2400" dirty="0"/>
              <a:t> </a:t>
            </a:r>
            <a:r>
              <a:rPr lang="fr-FR" sz="2400" dirty="0" err="1"/>
              <a:t>Core</a:t>
            </a:r>
            <a:r>
              <a:rPr lang="fr-FR" sz="2400" dirty="0"/>
              <a:t> (EPC)</a:t>
            </a:r>
          </a:p>
          <a:p>
            <a:pPr lvl="1"/>
            <a:r>
              <a:rPr lang="fr-FR" sz="2000" dirty="0" err="1"/>
              <a:t>Core</a:t>
            </a:r>
            <a:r>
              <a:rPr lang="fr-FR" sz="2000" dirty="0"/>
              <a:t> Network</a:t>
            </a:r>
          </a:p>
          <a:p>
            <a:pPr lvl="1"/>
            <a:r>
              <a:rPr lang="fr-FR" sz="2000" dirty="0" err="1"/>
              <a:t>Authentication</a:t>
            </a:r>
            <a:r>
              <a:rPr lang="fr-FR" sz="2000" dirty="0"/>
              <a:t>, </a:t>
            </a:r>
            <a:r>
              <a:rPr lang="fr-FR" sz="2000" dirty="0" err="1"/>
              <a:t>mobility</a:t>
            </a:r>
            <a:r>
              <a:rPr lang="fr-FR" sz="2000" dirty="0"/>
              <a:t> management, </a:t>
            </a:r>
            <a:r>
              <a:rPr lang="fr-FR" sz="2000" dirty="0" err="1"/>
              <a:t>forwarding</a:t>
            </a:r>
            <a:r>
              <a:rPr lang="fr-FR" sz="2000" dirty="0"/>
              <a:t> of user data</a:t>
            </a:r>
          </a:p>
        </p:txBody>
      </p:sp>
    </p:spTree>
    <p:extLst>
      <p:ext uri="{BB962C8B-B14F-4D97-AF65-F5344CB8AC3E}">
        <p14:creationId xmlns:p14="http://schemas.microsoft.com/office/powerpoint/2010/main" val="36176590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C298C39F-0157-4D16-88BF-6596B8E65FDA}"/>
              </a:ext>
            </a:extLst>
          </p:cNvPr>
          <p:cNvSpPr>
            <a:spLocks noGrp="1"/>
          </p:cNvSpPr>
          <p:nvPr>
            <p:ph type="ctrTitle"/>
          </p:nvPr>
        </p:nvSpPr>
        <p:spPr/>
        <p:txBody>
          <a:bodyPr/>
          <a:lstStyle/>
          <a:p>
            <a:r>
              <a:rPr lang="fr-FR" dirty="0"/>
              <a:t>Questions</a:t>
            </a:r>
            <a:endParaRPr lang="en-GB" dirty="0"/>
          </a:p>
        </p:txBody>
      </p:sp>
      <p:sp>
        <p:nvSpPr>
          <p:cNvPr id="7" name="Sous-titre 6">
            <a:extLst>
              <a:ext uri="{FF2B5EF4-FFF2-40B4-BE49-F238E27FC236}">
                <a16:creationId xmlns:a16="http://schemas.microsoft.com/office/drawing/2014/main" id="{52D9338A-146C-438E-A75B-8C60F8BC143D}"/>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801707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20EE48-602D-47CA-8CD3-641A614054DD}"/>
              </a:ext>
            </a:extLst>
          </p:cNvPr>
          <p:cNvSpPr>
            <a:spLocks noGrp="1"/>
          </p:cNvSpPr>
          <p:nvPr>
            <p:ph type="title"/>
          </p:nvPr>
        </p:nvSpPr>
        <p:spPr>
          <a:xfrm>
            <a:off x="6763364" y="365760"/>
            <a:ext cx="4534047" cy="1325562"/>
          </a:xfrm>
        </p:spPr>
        <p:txBody>
          <a:bodyPr>
            <a:normAutofit/>
          </a:bodyPr>
          <a:lstStyle/>
          <a:p>
            <a:r>
              <a:rPr lang="fr-FR"/>
              <a:t>LTE Protocol Stack layers</a:t>
            </a:r>
          </a:p>
        </p:txBody>
      </p:sp>
      <p:pic>
        <p:nvPicPr>
          <p:cNvPr id="7" name="Espace réservé du contenu 3">
            <a:extLst>
              <a:ext uri="{FF2B5EF4-FFF2-40B4-BE49-F238E27FC236}">
                <a16:creationId xmlns:a16="http://schemas.microsoft.com/office/drawing/2014/main" id="{856E572B-D1FB-4D25-B660-8942D41922E1}"/>
              </a:ext>
            </a:extLst>
          </p:cNvPr>
          <p:cNvPicPr>
            <a:picLocks noChangeAspect="1"/>
          </p:cNvPicPr>
          <p:nvPr/>
        </p:nvPicPr>
        <p:blipFill rotWithShape="1">
          <a:blip r:embed="rId3"/>
          <a:srcRect t="4715" r="-3" b="-3"/>
          <a:stretch/>
        </p:blipFill>
        <p:spPr>
          <a:xfrm>
            <a:off x="533400" y="825500"/>
            <a:ext cx="6242509" cy="4922121"/>
          </a:xfrm>
          <a:prstGeom prst="rect">
            <a:avLst/>
          </a:prstGeom>
        </p:spPr>
      </p:pic>
      <p:sp>
        <p:nvSpPr>
          <p:cNvPr id="9" name="Content Placeholder 8">
            <a:extLst>
              <a:ext uri="{FF2B5EF4-FFF2-40B4-BE49-F238E27FC236}">
                <a16:creationId xmlns:a16="http://schemas.microsoft.com/office/drawing/2014/main" id="{4E17E966-E8D1-4B8B-BF36-3CCE00917DFE}"/>
              </a:ext>
            </a:extLst>
          </p:cNvPr>
          <p:cNvSpPr>
            <a:spLocks noGrp="1"/>
          </p:cNvSpPr>
          <p:nvPr>
            <p:ph idx="1"/>
          </p:nvPr>
        </p:nvSpPr>
        <p:spPr>
          <a:xfrm>
            <a:off x="6763363" y="1828800"/>
            <a:ext cx="4572002" cy="4351337"/>
          </a:xfrm>
        </p:spPr>
        <p:txBody>
          <a:bodyPr>
            <a:normAutofit/>
          </a:bodyPr>
          <a:lstStyle/>
          <a:p>
            <a:r>
              <a:rPr lang="en-US" dirty="0"/>
              <a:t>Layer 1: carries all information over the air interface</a:t>
            </a:r>
          </a:p>
          <a:p>
            <a:r>
              <a:rPr lang="en-US" dirty="0"/>
              <a:t>Layer 2: extends the physical layer and provides mechanisms for reliability, security and integrity</a:t>
            </a:r>
          </a:p>
          <a:p>
            <a:r>
              <a:rPr lang="en-US" dirty="0"/>
              <a:t>Layer 3: interconnection of nodes within a network allowing UE mobility</a:t>
            </a:r>
          </a:p>
        </p:txBody>
      </p:sp>
    </p:spTree>
    <p:extLst>
      <p:ext uri="{BB962C8B-B14F-4D97-AF65-F5344CB8AC3E}">
        <p14:creationId xmlns:p14="http://schemas.microsoft.com/office/powerpoint/2010/main" val="3469862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llipse 16">
            <a:extLst>
              <a:ext uri="{FF2B5EF4-FFF2-40B4-BE49-F238E27FC236}">
                <a16:creationId xmlns:a16="http://schemas.microsoft.com/office/drawing/2014/main" id="{6FDC4863-CA6B-46BA-89E2-4B2FE2622E1E}"/>
              </a:ext>
            </a:extLst>
          </p:cNvPr>
          <p:cNvSpPr/>
          <p:nvPr/>
        </p:nvSpPr>
        <p:spPr>
          <a:xfrm>
            <a:off x="6678721" y="3967281"/>
            <a:ext cx="2518756" cy="2664280"/>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930BE18D-8702-4167-93CF-EFEF18B1D338}"/>
              </a:ext>
            </a:extLst>
          </p:cNvPr>
          <p:cNvSpPr>
            <a:spLocks noGrp="1"/>
          </p:cNvSpPr>
          <p:nvPr>
            <p:ph type="title"/>
          </p:nvPr>
        </p:nvSpPr>
        <p:spPr/>
        <p:txBody>
          <a:bodyPr/>
          <a:lstStyle/>
          <a:p>
            <a:r>
              <a:rPr lang="fr-FR" dirty="0" err="1"/>
              <a:t>Previous</a:t>
            </a:r>
            <a:r>
              <a:rPr lang="fr-FR" dirty="0"/>
              <a:t> </a:t>
            </a:r>
            <a:r>
              <a:rPr lang="fr-FR" dirty="0" err="1"/>
              <a:t>work</a:t>
            </a:r>
            <a:endParaRPr lang="fr-FR" dirty="0"/>
          </a:p>
        </p:txBody>
      </p:sp>
      <p:sp>
        <p:nvSpPr>
          <p:cNvPr id="3" name="Espace réservé du contenu 2">
            <a:extLst>
              <a:ext uri="{FF2B5EF4-FFF2-40B4-BE49-F238E27FC236}">
                <a16:creationId xmlns:a16="http://schemas.microsoft.com/office/drawing/2014/main" id="{E2EA6CFD-04CE-467A-BC78-DF2357D9452A}"/>
              </a:ext>
            </a:extLst>
          </p:cNvPr>
          <p:cNvSpPr>
            <a:spLocks noGrp="1"/>
          </p:cNvSpPr>
          <p:nvPr>
            <p:ph idx="1"/>
          </p:nvPr>
        </p:nvSpPr>
        <p:spPr/>
        <p:txBody>
          <a:bodyPr>
            <a:normAutofit/>
          </a:bodyPr>
          <a:lstStyle/>
          <a:p>
            <a:r>
              <a:rPr lang="fr-FR" dirty="0"/>
              <a:t>Layer 1: </a:t>
            </a:r>
            <a:r>
              <a:rPr lang="fr-FR" dirty="0" err="1"/>
              <a:t>jamming</a:t>
            </a:r>
            <a:r>
              <a:rPr lang="fr-FR" dirty="0"/>
              <a:t> </a:t>
            </a:r>
            <a:r>
              <a:rPr lang="fr-FR" dirty="0" err="1"/>
              <a:t>attacks</a:t>
            </a:r>
            <a:r>
              <a:rPr lang="fr-FR" dirty="0"/>
              <a:t> </a:t>
            </a:r>
            <a:r>
              <a:rPr lang="fr-FR" dirty="0" err="1">
                <a:solidFill>
                  <a:srgbClr val="C00000"/>
                </a:solidFill>
              </a:rPr>
              <a:t>denying</a:t>
            </a:r>
            <a:r>
              <a:rPr lang="fr-FR" dirty="0">
                <a:solidFill>
                  <a:srgbClr val="C00000"/>
                </a:solidFill>
              </a:rPr>
              <a:t> </a:t>
            </a:r>
            <a:r>
              <a:rPr lang="fr-FR" dirty="0" err="1">
                <a:solidFill>
                  <a:srgbClr val="C00000"/>
                </a:solidFill>
              </a:rPr>
              <a:t>access</a:t>
            </a:r>
            <a:r>
              <a:rPr lang="fr-FR" dirty="0">
                <a:solidFill>
                  <a:srgbClr val="C00000"/>
                </a:solidFill>
              </a:rPr>
              <a:t> </a:t>
            </a:r>
            <a:r>
              <a:rPr lang="fr-FR" dirty="0"/>
              <a:t>to the network</a:t>
            </a:r>
          </a:p>
          <a:p>
            <a:pPr lvl="1">
              <a:buFont typeface="Wingdings" panose="05000000000000000000" pitchFamily="2" charset="2"/>
              <a:buChar char="v"/>
            </a:pPr>
            <a:r>
              <a:rPr lang="fr-FR" dirty="0"/>
              <a:t>M. Lichtman and al., </a:t>
            </a:r>
            <a:r>
              <a:rPr lang="en-US" dirty="0"/>
              <a:t>“</a:t>
            </a:r>
            <a:r>
              <a:rPr lang="fr-FR" dirty="0" err="1"/>
              <a:t>Vulnerability</a:t>
            </a:r>
            <a:r>
              <a:rPr lang="fr-FR" dirty="0"/>
              <a:t> of LTE to hostile </a:t>
            </a:r>
            <a:r>
              <a:rPr lang="fr-FR" dirty="0" err="1"/>
              <a:t>interference</a:t>
            </a:r>
            <a:r>
              <a:rPr lang="en-US" dirty="0"/>
              <a:t>”</a:t>
            </a:r>
            <a:endParaRPr lang="fr-FR" dirty="0"/>
          </a:p>
          <a:p>
            <a:pPr lvl="1">
              <a:buFont typeface="Wingdings" panose="05000000000000000000" pitchFamily="2" charset="2"/>
              <a:buChar char="v"/>
            </a:pPr>
            <a:r>
              <a:rPr lang="fr-FR" dirty="0"/>
              <a:t>M. Lichtman and al., </a:t>
            </a:r>
            <a:r>
              <a:rPr lang="en-US" dirty="0"/>
              <a:t>“LTE/LTE-A Jamming, Spoofing, and Sniffing: Threat Assessment and Mitigation”</a:t>
            </a:r>
            <a:endParaRPr lang="fr-FR" dirty="0"/>
          </a:p>
          <a:p>
            <a:pPr lvl="1">
              <a:buFont typeface="Wingdings" panose="05000000000000000000" pitchFamily="2" charset="2"/>
              <a:buChar char="v"/>
            </a:pPr>
            <a:r>
              <a:rPr lang="en-US" dirty="0"/>
              <a:t>F. M. Aziz and al., “Resilience of LTE ¨ Networks Against Smart Jamming Attacks: Wideband Mode”</a:t>
            </a:r>
          </a:p>
          <a:p>
            <a:pPr lvl="1">
              <a:buFont typeface="Wingdings" panose="05000000000000000000" pitchFamily="2" charset="2"/>
              <a:buChar char="v"/>
            </a:pPr>
            <a:r>
              <a:rPr lang="en-US" dirty="0"/>
              <a:t>R. P. </a:t>
            </a:r>
            <a:r>
              <a:rPr lang="en-US" dirty="0" err="1"/>
              <a:t>Jover</a:t>
            </a:r>
            <a:r>
              <a:rPr lang="en-US" dirty="0"/>
              <a:t>, “Security Attacks Against the Availability of LTE Mobility Networks: Overview and Research Directions”</a:t>
            </a:r>
          </a:p>
          <a:p>
            <a:pPr lvl="1">
              <a:buFont typeface="Wingdings" panose="05000000000000000000" pitchFamily="2" charset="2"/>
              <a:buChar char="v"/>
            </a:pPr>
            <a:endParaRPr lang="en-US" sz="2000" dirty="0"/>
          </a:p>
          <a:p>
            <a:pPr lvl="1">
              <a:buFont typeface="Wingdings" panose="05000000000000000000" pitchFamily="2" charset="2"/>
              <a:buChar char="v"/>
            </a:pPr>
            <a:endParaRPr lang="en-US" sz="2000" dirty="0"/>
          </a:p>
          <a:p>
            <a:endParaRPr lang="fr-FR" sz="2400" dirty="0"/>
          </a:p>
        </p:txBody>
      </p:sp>
      <p:pic>
        <p:nvPicPr>
          <p:cNvPr id="5" name="Graphique 4" descr="Smartphone">
            <a:extLst>
              <a:ext uri="{FF2B5EF4-FFF2-40B4-BE49-F238E27FC236}">
                <a16:creationId xmlns:a16="http://schemas.microsoft.com/office/drawing/2014/main" id="{B9E7E047-7857-4126-85A3-144F497A42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80899" y="4288887"/>
            <a:ext cx="914400" cy="914400"/>
          </a:xfrm>
          <a:prstGeom prst="rect">
            <a:avLst/>
          </a:prstGeom>
        </p:spPr>
      </p:pic>
      <p:pic>
        <p:nvPicPr>
          <p:cNvPr id="7" name="Graphique 6" descr="Satellite">
            <a:extLst>
              <a:ext uri="{FF2B5EF4-FFF2-40B4-BE49-F238E27FC236}">
                <a16:creationId xmlns:a16="http://schemas.microsoft.com/office/drawing/2014/main" id="{C5CF00C5-F3D0-4D32-8B4E-6419F4A6024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53586" y="4288887"/>
            <a:ext cx="1311603" cy="1311603"/>
          </a:xfrm>
          <a:prstGeom prst="rect">
            <a:avLst/>
          </a:prstGeom>
        </p:spPr>
      </p:pic>
      <p:pic>
        <p:nvPicPr>
          <p:cNvPr id="9" name="Graphique 8" descr="Radio">
            <a:extLst>
              <a:ext uri="{FF2B5EF4-FFF2-40B4-BE49-F238E27FC236}">
                <a16:creationId xmlns:a16="http://schemas.microsoft.com/office/drawing/2014/main" id="{B636BD9F-F6E4-4065-B8DC-57926FE686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86952" y="5462967"/>
            <a:ext cx="914400" cy="914400"/>
          </a:xfrm>
          <a:prstGeom prst="rect">
            <a:avLst/>
          </a:prstGeom>
        </p:spPr>
      </p:pic>
      <p:sp>
        <p:nvSpPr>
          <p:cNvPr id="14" name="ZoneTexte 13">
            <a:extLst>
              <a:ext uri="{FF2B5EF4-FFF2-40B4-BE49-F238E27FC236}">
                <a16:creationId xmlns:a16="http://schemas.microsoft.com/office/drawing/2014/main" id="{3178900C-E62F-4EF9-82F9-23AA3C9108C0}"/>
              </a:ext>
            </a:extLst>
          </p:cNvPr>
          <p:cNvSpPr txBox="1"/>
          <p:nvPr/>
        </p:nvSpPr>
        <p:spPr>
          <a:xfrm>
            <a:off x="4705049" y="4876995"/>
            <a:ext cx="914400" cy="369332"/>
          </a:xfrm>
          <a:prstGeom prst="rect">
            <a:avLst/>
          </a:prstGeom>
          <a:noFill/>
        </p:spPr>
        <p:txBody>
          <a:bodyPr wrap="square" rtlCol="0">
            <a:spAutoFit/>
          </a:bodyPr>
          <a:lstStyle/>
          <a:p>
            <a:r>
              <a:rPr lang="fr-FR" dirty="0"/>
              <a:t>Signal</a:t>
            </a:r>
          </a:p>
        </p:txBody>
      </p:sp>
      <p:cxnSp>
        <p:nvCxnSpPr>
          <p:cNvPr id="19" name="Connecteur : en angle 18">
            <a:extLst>
              <a:ext uri="{FF2B5EF4-FFF2-40B4-BE49-F238E27FC236}">
                <a16:creationId xmlns:a16="http://schemas.microsoft.com/office/drawing/2014/main" id="{F4EE486E-80E4-4D84-9917-9AE3C9BA1053}"/>
              </a:ext>
            </a:extLst>
          </p:cNvPr>
          <p:cNvCxnSpPr>
            <a:cxnSpLocks/>
          </p:cNvCxnSpPr>
          <p:nvPr/>
        </p:nvCxnSpPr>
        <p:spPr>
          <a:xfrm flipV="1">
            <a:off x="4705049" y="4552169"/>
            <a:ext cx="2111387" cy="295829"/>
          </a:xfrm>
          <a:prstGeom prst="bentConnector3">
            <a:avLst/>
          </a:prstGeom>
          <a:ln>
            <a:tailEnd type="triangle"/>
          </a:ln>
        </p:spPr>
        <p:style>
          <a:lnRef idx="3">
            <a:schemeClr val="dk1"/>
          </a:lnRef>
          <a:fillRef idx="0">
            <a:schemeClr val="dk1"/>
          </a:fillRef>
          <a:effectRef idx="2">
            <a:schemeClr val="dk1"/>
          </a:effectRef>
          <a:fontRef idx="minor">
            <a:schemeClr val="tx1"/>
          </a:fontRef>
        </p:style>
      </p:cxnSp>
      <p:cxnSp>
        <p:nvCxnSpPr>
          <p:cNvPr id="21" name="Connecteur : en angle 20">
            <a:extLst>
              <a:ext uri="{FF2B5EF4-FFF2-40B4-BE49-F238E27FC236}">
                <a16:creationId xmlns:a16="http://schemas.microsoft.com/office/drawing/2014/main" id="{0D12CB86-2BCC-44D4-979A-76FF1A9283DD}"/>
              </a:ext>
            </a:extLst>
          </p:cNvPr>
          <p:cNvCxnSpPr>
            <a:cxnSpLocks/>
          </p:cNvCxnSpPr>
          <p:nvPr/>
        </p:nvCxnSpPr>
        <p:spPr>
          <a:xfrm rot="10800000">
            <a:off x="4705050" y="5299422"/>
            <a:ext cx="2360769" cy="974281"/>
          </a:xfrm>
          <a:prstGeom prst="bentConnector3">
            <a:avLst>
              <a:gd name="adj1" fmla="val 50000"/>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3147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362E00-5277-488D-A3DA-912FCD12237E}"/>
              </a:ext>
            </a:extLst>
          </p:cNvPr>
          <p:cNvSpPr>
            <a:spLocks noGrp="1"/>
          </p:cNvSpPr>
          <p:nvPr>
            <p:ph type="title"/>
          </p:nvPr>
        </p:nvSpPr>
        <p:spPr/>
        <p:txBody>
          <a:bodyPr/>
          <a:lstStyle/>
          <a:p>
            <a:r>
              <a:rPr lang="fr-FR" dirty="0" err="1"/>
              <a:t>Previous</a:t>
            </a:r>
            <a:r>
              <a:rPr lang="fr-FR" dirty="0"/>
              <a:t> </a:t>
            </a:r>
            <a:r>
              <a:rPr lang="fr-FR" dirty="0" err="1"/>
              <a:t>work</a:t>
            </a:r>
            <a:endParaRPr lang="fr-FR" dirty="0"/>
          </a:p>
        </p:txBody>
      </p:sp>
      <p:sp>
        <p:nvSpPr>
          <p:cNvPr id="3" name="Espace réservé du contenu 2">
            <a:extLst>
              <a:ext uri="{FF2B5EF4-FFF2-40B4-BE49-F238E27FC236}">
                <a16:creationId xmlns:a16="http://schemas.microsoft.com/office/drawing/2014/main" id="{D100F17B-47ED-4C02-8041-DB52F13ADFAA}"/>
              </a:ext>
            </a:extLst>
          </p:cNvPr>
          <p:cNvSpPr>
            <a:spLocks noGrp="1"/>
          </p:cNvSpPr>
          <p:nvPr>
            <p:ph idx="1"/>
          </p:nvPr>
        </p:nvSpPr>
        <p:spPr>
          <a:xfrm>
            <a:off x="1261872" y="1828800"/>
            <a:ext cx="8595360" cy="4351337"/>
          </a:xfrm>
        </p:spPr>
        <p:txBody>
          <a:bodyPr>
            <a:normAutofit lnSpcReduction="10000"/>
          </a:bodyPr>
          <a:lstStyle/>
          <a:p>
            <a:r>
              <a:rPr lang="fr-FR" dirty="0"/>
              <a:t>Layer 3: </a:t>
            </a:r>
            <a:r>
              <a:rPr lang="fr-FR" dirty="0" err="1"/>
              <a:t>attackers</a:t>
            </a:r>
            <a:r>
              <a:rPr lang="fr-FR" dirty="0"/>
              <a:t> can </a:t>
            </a:r>
            <a:r>
              <a:rPr lang="fr-FR" dirty="0" err="1">
                <a:solidFill>
                  <a:srgbClr val="C00000"/>
                </a:solidFill>
              </a:rPr>
              <a:t>localize</a:t>
            </a:r>
            <a:r>
              <a:rPr lang="fr-FR" dirty="0"/>
              <a:t> an user or </a:t>
            </a:r>
            <a:r>
              <a:rPr lang="fr-FR" dirty="0" err="1">
                <a:solidFill>
                  <a:srgbClr val="C00000"/>
                </a:solidFill>
              </a:rPr>
              <a:t>deny</a:t>
            </a:r>
            <a:r>
              <a:rPr lang="fr-FR" dirty="0">
                <a:solidFill>
                  <a:srgbClr val="C00000"/>
                </a:solidFill>
              </a:rPr>
              <a:t> </a:t>
            </a:r>
            <a:r>
              <a:rPr lang="fr-FR" dirty="0" err="1">
                <a:solidFill>
                  <a:srgbClr val="C00000"/>
                </a:solidFill>
              </a:rPr>
              <a:t>access</a:t>
            </a:r>
            <a:r>
              <a:rPr lang="fr-FR" dirty="0"/>
              <a:t> to the network</a:t>
            </a:r>
          </a:p>
          <a:p>
            <a:pPr lvl="1">
              <a:buFont typeface="Wingdings" panose="05000000000000000000" pitchFamily="2" charset="2"/>
              <a:buChar char="v"/>
            </a:pPr>
            <a:r>
              <a:rPr lang="fr-FR" dirty="0"/>
              <a:t>A. </a:t>
            </a:r>
            <a:r>
              <a:rPr lang="fr-FR" dirty="0" err="1"/>
              <a:t>Shaik</a:t>
            </a:r>
            <a:r>
              <a:rPr lang="fr-FR" dirty="0"/>
              <a:t> and al., </a:t>
            </a:r>
            <a:r>
              <a:rPr lang="en-US" dirty="0"/>
              <a:t>“</a:t>
            </a:r>
            <a:r>
              <a:rPr lang="en-GB" dirty="0"/>
              <a:t>Practical Attacks Against Privacy and Availability in 4G/LTE Mobile Communication Systems”</a:t>
            </a:r>
          </a:p>
          <a:p>
            <a:pPr lvl="1">
              <a:buFont typeface="Wingdings" panose="05000000000000000000" pitchFamily="2" charset="2"/>
              <a:buChar char="v"/>
            </a:pPr>
            <a:r>
              <a:rPr lang="fr-FR" dirty="0"/>
              <a:t>R</a:t>
            </a:r>
            <a:r>
              <a:rPr lang="en-GB" dirty="0"/>
              <a:t>. P. </a:t>
            </a:r>
            <a:r>
              <a:rPr lang="en-GB" dirty="0" err="1"/>
              <a:t>Jover</a:t>
            </a:r>
            <a:r>
              <a:rPr lang="en-GB" dirty="0"/>
              <a:t>, “LTE Security, Protocol Exploits and Location Tracking Experimentation with Low-Cost Software Radio”</a:t>
            </a:r>
          </a:p>
          <a:p>
            <a:pPr lvl="1">
              <a:buFont typeface="Wingdings" panose="05000000000000000000" pitchFamily="2" charset="2"/>
              <a:buChar char="v"/>
            </a:pPr>
            <a:r>
              <a:rPr lang="en-GB" dirty="0"/>
              <a:t>S. F. </a:t>
            </a:r>
            <a:r>
              <a:rPr lang="en-GB" dirty="0" err="1"/>
              <a:t>Mjølsnes</a:t>
            </a:r>
            <a:r>
              <a:rPr lang="en-GB" dirty="0"/>
              <a:t> and R. F. </a:t>
            </a:r>
            <a:r>
              <a:rPr lang="en-GB" dirty="0" err="1"/>
              <a:t>Olimid</a:t>
            </a:r>
            <a:r>
              <a:rPr lang="en-GB" dirty="0"/>
              <a:t>, “Easy 4G/LTE IMSI Catchers for Non Programmers”</a:t>
            </a:r>
          </a:p>
          <a:p>
            <a:r>
              <a:rPr lang="fr-FR" dirty="0" err="1"/>
              <a:t>Localization</a:t>
            </a:r>
            <a:r>
              <a:rPr lang="fr-FR" dirty="0"/>
              <a:t> </a:t>
            </a:r>
            <a:r>
              <a:rPr lang="fr-FR" dirty="0" err="1"/>
              <a:t>attack</a:t>
            </a:r>
            <a:endParaRPr lang="fr-FR" dirty="0"/>
          </a:p>
          <a:p>
            <a:pPr lvl="1"/>
            <a:r>
              <a:rPr lang="fr-FR" dirty="0"/>
              <a:t>C-RNTI: </a:t>
            </a:r>
            <a:r>
              <a:rPr lang="fr-FR" dirty="0" err="1"/>
              <a:t>physical</a:t>
            </a:r>
            <a:r>
              <a:rPr lang="fr-FR" dirty="0"/>
              <a:t> layer identifier </a:t>
            </a:r>
            <a:r>
              <a:rPr lang="fr-FR" dirty="0">
                <a:solidFill>
                  <a:srgbClr val="C00000"/>
                </a:solidFill>
              </a:rPr>
              <a:t>not </a:t>
            </a:r>
            <a:r>
              <a:rPr lang="fr-FR" dirty="0" err="1">
                <a:solidFill>
                  <a:srgbClr val="C00000"/>
                </a:solidFill>
              </a:rPr>
              <a:t>encrypted</a:t>
            </a:r>
            <a:endParaRPr lang="fr-FR" dirty="0">
              <a:solidFill>
                <a:srgbClr val="C00000"/>
              </a:solidFill>
            </a:endParaRPr>
          </a:p>
          <a:p>
            <a:pPr lvl="1"/>
            <a:r>
              <a:rPr lang="fr-FR" dirty="0"/>
              <a:t>Mapping TMSI or MSISDN to C-RNTI</a:t>
            </a:r>
          </a:p>
          <a:p>
            <a:r>
              <a:rPr lang="fr-FR" dirty="0" err="1"/>
              <a:t>DoS</a:t>
            </a:r>
            <a:r>
              <a:rPr lang="fr-FR" dirty="0"/>
              <a:t> </a:t>
            </a:r>
            <a:r>
              <a:rPr lang="fr-FR" dirty="0" err="1"/>
              <a:t>attack</a:t>
            </a:r>
            <a:endParaRPr lang="fr-FR" dirty="0"/>
          </a:p>
          <a:p>
            <a:pPr lvl="1"/>
            <a:r>
              <a:rPr lang="fr-FR" dirty="0"/>
              <a:t>Rogue </a:t>
            </a:r>
            <a:r>
              <a:rPr lang="fr-FR" dirty="0" err="1"/>
              <a:t>eNodeB</a:t>
            </a:r>
            <a:endParaRPr lang="fr-FR" dirty="0"/>
          </a:p>
          <a:p>
            <a:pPr lvl="1"/>
            <a:r>
              <a:rPr lang="fr-FR" dirty="0"/>
              <a:t>Downgrade UE to GSM</a:t>
            </a:r>
          </a:p>
          <a:p>
            <a:pPr lvl="1"/>
            <a:endParaRPr lang="fr-FR" dirty="0"/>
          </a:p>
        </p:txBody>
      </p:sp>
      <p:sp>
        <p:nvSpPr>
          <p:cNvPr id="4" name="ZoneTexte 3">
            <a:extLst>
              <a:ext uri="{FF2B5EF4-FFF2-40B4-BE49-F238E27FC236}">
                <a16:creationId xmlns:a16="http://schemas.microsoft.com/office/drawing/2014/main" id="{555883FA-442B-48C2-887B-7725B0CCC2E5}"/>
              </a:ext>
            </a:extLst>
          </p:cNvPr>
          <p:cNvSpPr txBox="1"/>
          <p:nvPr/>
        </p:nvSpPr>
        <p:spPr>
          <a:xfrm>
            <a:off x="3262745" y="5963672"/>
            <a:ext cx="5666509" cy="707886"/>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4000" dirty="0" err="1"/>
              <a:t>What</a:t>
            </a:r>
            <a:r>
              <a:rPr lang="fr-FR" sz="4000" dirty="0"/>
              <a:t> about Layer 2?</a:t>
            </a:r>
            <a:endParaRPr lang="en-GB" sz="4000" dirty="0"/>
          </a:p>
        </p:txBody>
      </p:sp>
    </p:spTree>
    <p:extLst>
      <p:ext uri="{BB962C8B-B14F-4D97-AF65-F5344CB8AC3E}">
        <p14:creationId xmlns:p14="http://schemas.microsoft.com/office/powerpoint/2010/main" val="221257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37D4E4-C424-496C-A4ED-F9C413BBFC95}"/>
              </a:ext>
            </a:extLst>
          </p:cNvPr>
          <p:cNvSpPr>
            <a:spLocks noGrp="1"/>
          </p:cNvSpPr>
          <p:nvPr>
            <p:ph type="title"/>
          </p:nvPr>
        </p:nvSpPr>
        <p:spPr>
          <a:xfrm>
            <a:off x="1261872" y="85650"/>
            <a:ext cx="9692640" cy="1397124"/>
          </a:xfrm>
        </p:spPr>
        <p:txBody>
          <a:bodyPr/>
          <a:lstStyle/>
          <a:p>
            <a:r>
              <a:rPr lang="fr-FR" dirty="0"/>
              <a:t>Layer 2 </a:t>
            </a:r>
            <a:r>
              <a:rPr lang="fr-FR" dirty="0" err="1"/>
              <a:t>overview</a:t>
            </a:r>
            <a:endParaRPr lang="en-GB" dirty="0"/>
          </a:p>
        </p:txBody>
      </p:sp>
      <p:sp>
        <p:nvSpPr>
          <p:cNvPr id="5" name="Rectangle 4">
            <a:extLst>
              <a:ext uri="{FF2B5EF4-FFF2-40B4-BE49-F238E27FC236}">
                <a16:creationId xmlns:a16="http://schemas.microsoft.com/office/drawing/2014/main" id="{F6614CC8-4448-47EA-BA02-D52EBF2DDEA8}"/>
              </a:ext>
            </a:extLst>
          </p:cNvPr>
          <p:cNvSpPr/>
          <p:nvPr/>
        </p:nvSpPr>
        <p:spPr>
          <a:xfrm>
            <a:off x="6096000" y="1482774"/>
            <a:ext cx="4251158" cy="169043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2800" dirty="0"/>
              <a:t>PDCP</a:t>
            </a:r>
            <a:endParaRPr lang="en-GB" dirty="0"/>
          </a:p>
        </p:txBody>
      </p:sp>
      <p:cxnSp>
        <p:nvCxnSpPr>
          <p:cNvPr id="9" name="Connecteur droit avec flèche 8">
            <a:extLst>
              <a:ext uri="{FF2B5EF4-FFF2-40B4-BE49-F238E27FC236}">
                <a16:creationId xmlns:a16="http://schemas.microsoft.com/office/drawing/2014/main" id="{42C96225-C916-4DA4-9B6F-DF2658D74449}"/>
              </a:ext>
            </a:extLst>
          </p:cNvPr>
          <p:cNvCxnSpPr/>
          <p:nvPr/>
        </p:nvCxnSpPr>
        <p:spPr>
          <a:xfrm>
            <a:off x="4010526" y="2171517"/>
            <a:ext cx="208547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ZoneTexte 10">
            <a:extLst>
              <a:ext uri="{FF2B5EF4-FFF2-40B4-BE49-F238E27FC236}">
                <a16:creationId xmlns:a16="http://schemas.microsoft.com/office/drawing/2014/main" id="{E9FF75BC-DCF6-4917-93B5-C210457A97A8}"/>
              </a:ext>
            </a:extLst>
          </p:cNvPr>
          <p:cNvSpPr txBox="1"/>
          <p:nvPr/>
        </p:nvSpPr>
        <p:spPr>
          <a:xfrm>
            <a:off x="568035" y="1709655"/>
            <a:ext cx="3325091" cy="923330"/>
          </a:xfrm>
          <a:prstGeom prst="rect">
            <a:avLst/>
          </a:prstGeom>
          <a:noFill/>
        </p:spPr>
        <p:txBody>
          <a:bodyPr wrap="square" rtlCol="0">
            <a:spAutoFit/>
          </a:bodyPr>
          <a:lstStyle/>
          <a:p>
            <a:r>
              <a:rPr lang="fr-FR" dirty="0" err="1">
                <a:solidFill>
                  <a:schemeClr val="tx1">
                    <a:lumMod val="65000"/>
                    <a:lumOff val="35000"/>
                  </a:schemeClr>
                </a:solidFill>
              </a:rPr>
              <a:t>Encryption</a:t>
            </a:r>
            <a:r>
              <a:rPr lang="fr-FR" dirty="0">
                <a:solidFill>
                  <a:schemeClr val="tx1">
                    <a:lumMod val="65000"/>
                    <a:lumOff val="35000"/>
                  </a:schemeClr>
                </a:solidFill>
              </a:rPr>
              <a:t> and </a:t>
            </a:r>
            <a:r>
              <a:rPr lang="fr-FR" dirty="0" err="1">
                <a:solidFill>
                  <a:schemeClr val="tx1">
                    <a:lumMod val="65000"/>
                    <a:lumOff val="35000"/>
                  </a:schemeClr>
                </a:solidFill>
              </a:rPr>
              <a:t>integrity</a:t>
            </a:r>
            <a:r>
              <a:rPr lang="fr-FR" dirty="0">
                <a:solidFill>
                  <a:schemeClr val="tx1">
                    <a:lumMod val="65000"/>
                    <a:lumOff val="35000"/>
                  </a:schemeClr>
                </a:solidFill>
              </a:rPr>
              <a:t> for messages to </a:t>
            </a:r>
            <a:r>
              <a:rPr lang="fr-FR" dirty="0" err="1">
                <a:solidFill>
                  <a:schemeClr val="tx1">
                    <a:lumMod val="65000"/>
                    <a:lumOff val="35000"/>
                  </a:schemeClr>
                </a:solidFill>
              </a:rPr>
              <a:t>upper</a:t>
            </a:r>
            <a:r>
              <a:rPr lang="fr-FR" dirty="0">
                <a:solidFill>
                  <a:schemeClr val="tx1">
                    <a:lumMod val="65000"/>
                    <a:lumOff val="35000"/>
                  </a:schemeClr>
                </a:solidFill>
              </a:rPr>
              <a:t> </a:t>
            </a:r>
            <a:r>
              <a:rPr lang="fr-FR" dirty="0" err="1">
                <a:solidFill>
                  <a:schemeClr val="tx1">
                    <a:lumMod val="65000"/>
                    <a:lumOff val="35000"/>
                  </a:schemeClr>
                </a:solidFill>
              </a:rPr>
              <a:t>layers</a:t>
            </a:r>
            <a:r>
              <a:rPr lang="fr-FR" dirty="0">
                <a:solidFill>
                  <a:schemeClr val="tx1">
                    <a:lumMod val="65000"/>
                    <a:lumOff val="35000"/>
                  </a:schemeClr>
                </a:solidFill>
              </a:rPr>
              <a:t> (IP and RRC)</a:t>
            </a:r>
            <a:endParaRPr lang="en-GB" dirty="0">
              <a:solidFill>
                <a:schemeClr val="tx1">
                  <a:lumMod val="65000"/>
                  <a:lumOff val="35000"/>
                </a:schemeClr>
              </a:solidFill>
            </a:endParaRPr>
          </a:p>
        </p:txBody>
      </p:sp>
      <p:sp>
        <p:nvSpPr>
          <p:cNvPr id="12" name="Rectangle 11">
            <a:extLst>
              <a:ext uri="{FF2B5EF4-FFF2-40B4-BE49-F238E27FC236}">
                <a16:creationId xmlns:a16="http://schemas.microsoft.com/office/drawing/2014/main" id="{70F1B293-A3E4-4688-A6E4-4C72639936A2}"/>
              </a:ext>
            </a:extLst>
          </p:cNvPr>
          <p:cNvSpPr/>
          <p:nvPr/>
        </p:nvSpPr>
        <p:spPr>
          <a:xfrm>
            <a:off x="6096000" y="3173211"/>
            <a:ext cx="4251158" cy="169043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2800" dirty="0"/>
              <a:t>RLC</a:t>
            </a:r>
            <a:endParaRPr lang="en-GB" dirty="0"/>
          </a:p>
        </p:txBody>
      </p:sp>
      <p:sp>
        <p:nvSpPr>
          <p:cNvPr id="13" name="Rectangle 12">
            <a:extLst>
              <a:ext uri="{FF2B5EF4-FFF2-40B4-BE49-F238E27FC236}">
                <a16:creationId xmlns:a16="http://schemas.microsoft.com/office/drawing/2014/main" id="{2A0CCE61-A3E7-487C-831D-5C1D985733D2}"/>
              </a:ext>
            </a:extLst>
          </p:cNvPr>
          <p:cNvSpPr/>
          <p:nvPr/>
        </p:nvSpPr>
        <p:spPr>
          <a:xfrm>
            <a:off x="6096000" y="4863648"/>
            <a:ext cx="4251158" cy="169043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2800" dirty="0"/>
              <a:t>MAC</a:t>
            </a:r>
            <a:endParaRPr lang="en-GB" dirty="0"/>
          </a:p>
        </p:txBody>
      </p:sp>
      <p:cxnSp>
        <p:nvCxnSpPr>
          <p:cNvPr id="14" name="Connecteur droit avec flèche 13">
            <a:extLst>
              <a:ext uri="{FF2B5EF4-FFF2-40B4-BE49-F238E27FC236}">
                <a16:creationId xmlns:a16="http://schemas.microsoft.com/office/drawing/2014/main" id="{DEB68E1B-6078-4E37-BA88-3B501B129B81}"/>
              </a:ext>
            </a:extLst>
          </p:cNvPr>
          <p:cNvCxnSpPr/>
          <p:nvPr/>
        </p:nvCxnSpPr>
        <p:spPr>
          <a:xfrm>
            <a:off x="4010526" y="3987073"/>
            <a:ext cx="208547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5" name="ZoneTexte 14">
            <a:extLst>
              <a:ext uri="{FF2B5EF4-FFF2-40B4-BE49-F238E27FC236}">
                <a16:creationId xmlns:a16="http://schemas.microsoft.com/office/drawing/2014/main" id="{9639A381-0F18-4403-A24D-C0DDD96EC67B}"/>
              </a:ext>
            </a:extLst>
          </p:cNvPr>
          <p:cNvSpPr txBox="1"/>
          <p:nvPr/>
        </p:nvSpPr>
        <p:spPr>
          <a:xfrm>
            <a:off x="568035" y="3269412"/>
            <a:ext cx="3665761" cy="1477328"/>
          </a:xfrm>
          <a:prstGeom prst="rect">
            <a:avLst/>
          </a:prstGeom>
          <a:noFill/>
        </p:spPr>
        <p:txBody>
          <a:bodyPr wrap="square" rtlCol="0">
            <a:spAutoFit/>
          </a:bodyPr>
          <a:lstStyle/>
          <a:p>
            <a:r>
              <a:rPr lang="fr-FR" dirty="0">
                <a:solidFill>
                  <a:schemeClr val="tx1">
                    <a:lumMod val="65000"/>
                    <a:lumOff val="35000"/>
                  </a:schemeClr>
                </a:solidFill>
              </a:rPr>
              <a:t>Transmission modes: AM, UM and TM</a:t>
            </a:r>
          </a:p>
          <a:p>
            <a:r>
              <a:rPr lang="fr-FR" dirty="0" err="1">
                <a:solidFill>
                  <a:schemeClr val="tx1">
                    <a:lumMod val="65000"/>
                    <a:lumOff val="35000"/>
                  </a:schemeClr>
                </a:solidFill>
              </a:rPr>
              <a:t>Error</a:t>
            </a:r>
            <a:r>
              <a:rPr lang="fr-FR" dirty="0">
                <a:solidFill>
                  <a:schemeClr val="tx1">
                    <a:lumMod val="65000"/>
                    <a:lumOff val="35000"/>
                  </a:schemeClr>
                </a:solidFill>
              </a:rPr>
              <a:t> correction, segmentation, </a:t>
            </a:r>
            <a:r>
              <a:rPr lang="fr-FR" dirty="0" err="1">
                <a:solidFill>
                  <a:schemeClr val="tx1">
                    <a:lumMod val="65000"/>
                    <a:lumOff val="35000"/>
                  </a:schemeClr>
                </a:solidFill>
              </a:rPr>
              <a:t>assembling</a:t>
            </a:r>
            <a:r>
              <a:rPr lang="fr-FR" dirty="0">
                <a:solidFill>
                  <a:schemeClr val="tx1">
                    <a:lumMod val="65000"/>
                    <a:lumOff val="35000"/>
                  </a:schemeClr>
                </a:solidFill>
              </a:rPr>
              <a:t> data</a:t>
            </a:r>
          </a:p>
          <a:p>
            <a:r>
              <a:rPr lang="fr-FR" dirty="0">
                <a:solidFill>
                  <a:schemeClr val="tx1">
                    <a:lumMod val="65000"/>
                    <a:lumOff val="35000"/>
                  </a:schemeClr>
                </a:solidFill>
              </a:rPr>
              <a:t>Retransmission handling</a:t>
            </a:r>
            <a:endParaRPr lang="en-GB" dirty="0">
              <a:solidFill>
                <a:schemeClr val="tx1">
                  <a:lumMod val="65000"/>
                  <a:lumOff val="35000"/>
                </a:schemeClr>
              </a:solidFill>
            </a:endParaRPr>
          </a:p>
        </p:txBody>
      </p:sp>
      <p:cxnSp>
        <p:nvCxnSpPr>
          <p:cNvPr id="16" name="Connecteur droit avec flèche 15">
            <a:extLst>
              <a:ext uri="{FF2B5EF4-FFF2-40B4-BE49-F238E27FC236}">
                <a16:creationId xmlns:a16="http://schemas.microsoft.com/office/drawing/2014/main" id="{518FD29C-6519-40F6-8CAF-8AB719B98189}"/>
              </a:ext>
            </a:extLst>
          </p:cNvPr>
          <p:cNvCxnSpPr/>
          <p:nvPr/>
        </p:nvCxnSpPr>
        <p:spPr>
          <a:xfrm>
            <a:off x="4010526" y="5650412"/>
            <a:ext cx="208547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7" name="ZoneTexte 16">
            <a:extLst>
              <a:ext uri="{FF2B5EF4-FFF2-40B4-BE49-F238E27FC236}">
                <a16:creationId xmlns:a16="http://schemas.microsoft.com/office/drawing/2014/main" id="{4E864C52-117A-494E-A1AF-E9B0A6BC487B}"/>
              </a:ext>
            </a:extLst>
          </p:cNvPr>
          <p:cNvSpPr txBox="1"/>
          <p:nvPr/>
        </p:nvSpPr>
        <p:spPr>
          <a:xfrm>
            <a:off x="568035" y="4922047"/>
            <a:ext cx="3325091" cy="2031325"/>
          </a:xfrm>
          <a:prstGeom prst="rect">
            <a:avLst/>
          </a:prstGeom>
          <a:noFill/>
        </p:spPr>
        <p:txBody>
          <a:bodyPr wrap="square" rtlCol="0">
            <a:spAutoFit/>
          </a:bodyPr>
          <a:lstStyle/>
          <a:p>
            <a:r>
              <a:rPr lang="fr-FR" dirty="0" err="1">
                <a:solidFill>
                  <a:schemeClr val="tx1">
                    <a:lumMod val="65000"/>
                    <a:lumOff val="35000"/>
                  </a:schemeClr>
                </a:solidFill>
              </a:rPr>
              <a:t>Managing</a:t>
            </a:r>
            <a:r>
              <a:rPr lang="fr-FR" dirty="0">
                <a:solidFill>
                  <a:schemeClr val="tx1">
                    <a:lumMod val="65000"/>
                    <a:lumOff val="35000"/>
                  </a:schemeClr>
                </a:solidFill>
              </a:rPr>
              <a:t> </a:t>
            </a:r>
            <a:r>
              <a:rPr lang="fr-FR" dirty="0" err="1">
                <a:solidFill>
                  <a:schemeClr val="tx1">
                    <a:lumMod val="65000"/>
                    <a:lumOff val="35000"/>
                  </a:schemeClr>
                </a:solidFill>
              </a:rPr>
              <a:t>access</a:t>
            </a:r>
            <a:r>
              <a:rPr lang="fr-FR" dirty="0">
                <a:solidFill>
                  <a:schemeClr val="tx1">
                    <a:lumMod val="65000"/>
                    <a:lumOff val="35000"/>
                  </a:schemeClr>
                </a:solidFill>
              </a:rPr>
              <a:t> to radio </a:t>
            </a:r>
            <a:r>
              <a:rPr lang="fr-FR" dirty="0" err="1">
                <a:solidFill>
                  <a:schemeClr val="tx1">
                    <a:lumMod val="65000"/>
                    <a:lumOff val="35000"/>
                  </a:schemeClr>
                </a:solidFill>
              </a:rPr>
              <a:t>resources</a:t>
            </a:r>
            <a:r>
              <a:rPr lang="fr-FR" dirty="0">
                <a:solidFill>
                  <a:schemeClr val="tx1">
                    <a:lumMod val="65000"/>
                    <a:lumOff val="35000"/>
                  </a:schemeClr>
                </a:solidFill>
              </a:rPr>
              <a:t>: RNTI</a:t>
            </a:r>
          </a:p>
          <a:p>
            <a:r>
              <a:rPr lang="fr-FR" dirty="0">
                <a:solidFill>
                  <a:schemeClr val="tx1">
                    <a:lumMod val="65000"/>
                    <a:lumOff val="35000"/>
                  </a:schemeClr>
                </a:solidFill>
              </a:rPr>
              <a:t>UE </a:t>
            </a:r>
            <a:r>
              <a:rPr lang="fr-FR" dirty="0" err="1">
                <a:solidFill>
                  <a:schemeClr val="tx1">
                    <a:lumMod val="65000"/>
                    <a:lumOff val="35000"/>
                  </a:schemeClr>
                </a:solidFill>
              </a:rPr>
              <a:t>performs</a:t>
            </a:r>
            <a:r>
              <a:rPr lang="fr-FR" dirty="0">
                <a:solidFill>
                  <a:schemeClr val="tx1">
                    <a:lumMod val="65000"/>
                    <a:lumOff val="35000"/>
                  </a:schemeClr>
                </a:solidFill>
              </a:rPr>
              <a:t> RAP (</a:t>
            </a:r>
            <a:r>
              <a:rPr lang="fr-FR" dirty="0" err="1">
                <a:solidFill>
                  <a:schemeClr val="tx1">
                    <a:lumMod val="65000"/>
                    <a:lumOff val="35000"/>
                  </a:schemeClr>
                </a:solidFill>
              </a:rPr>
              <a:t>Random</a:t>
            </a:r>
            <a:r>
              <a:rPr lang="fr-FR" dirty="0">
                <a:solidFill>
                  <a:schemeClr val="tx1">
                    <a:lumMod val="65000"/>
                    <a:lumOff val="35000"/>
                  </a:schemeClr>
                </a:solidFill>
              </a:rPr>
              <a:t> Access </a:t>
            </a:r>
            <a:r>
              <a:rPr lang="fr-FR" dirty="0" err="1">
                <a:solidFill>
                  <a:schemeClr val="tx1">
                    <a:lumMod val="65000"/>
                    <a:lumOff val="35000"/>
                  </a:schemeClr>
                </a:solidFill>
              </a:rPr>
              <a:t>Preamble</a:t>
            </a:r>
            <a:r>
              <a:rPr lang="fr-FR" dirty="0">
                <a:solidFill>
                  <a:schemeClr val="tx1">
                    <a:lumMod val="65000"/>
                    <a:lumOff val="35000"/>
                  </a:schemeClr>
                </a:solidFill>
              </a:rPr>
              <a:t>)</a:t>
            </a:r>
          </a:p>
          <a:p>
            <a:r>
              <a:rPr lang="fr-FR" dirty="0" err="1">
                <a:solidFill>
                  <a:schemeClr val="tx1">
                    <a:lumMod val="65000"/>
                    <a:lumOff val="35000"/>
                  </a:schemeClr>
                </a:solidFill>
              </a:rPr>
              <a:t>eNodeB</a:t>
            </a:r>
            <a:r>
              <a:rPr lang="fr-FR" dirty="0">
                <a:solidFill>
                  <a:schemeClr val="tx1">
                    <a:lumMod val="65000"/>
                    <a:lumOff val="35000"/>
                  </a:schemeClr>
                </a:solidFill>
              </a:rPr>
              <a:t> </a:t>
            </a:r>
            <a:r>
              <a:rPr lang="fr-FR" dirty="0" err="1">
                <a:solidFill>
                  <a:schemeClr val="tx1">
                    <a:lumMod val="65000"/>
                    <a:lumOff val="35000"/>
                  </a:schemeClr>
                </a:solidFill>
              </a:rPr>
              <a:t>gives</a:t>
            </a:r>
            <a:r>
              <a:rPr lang="fr-FR" dirty="0">
                <a:solidFill>
                  <a:schemeClr val="tx1">
                    <a:lumMod val="65000"/>
                    <a:lumOff val="35000"/>
                  </a:schemeClr>
                </a:solidFill>
              </a:rPr>
              <a:t> RAR (</a:t>
            </a:r>
            <a:r>
              <a:rPr lang="fr-FR" dirty="0" err="1">
                <a:solidFill>
                  <a:schemeClr val="tx1">
                    <a:lumMod val="65000"/>
                    <a:lumOff val="35000"/>
                  </a:schemeClr>
                </a:solidFill>
              </a:rPr>
              <a:t>Random</a:t>
            </a:r>
            <a:r>
              <a:rPr lang="fr-FR" dirty="0">
                <a:solidFill>
                  <a:schemeClr val="tx1">
                    <a:lumMod val="65000"/>
                    <a:lumOff val="35000"/>
                  </a:schemeClr>
                </a:solidFill>
              </a:rPr>
              <a:t> Access </a:t>
            </a:r>
            <a:r>
              <a:rPr lang="fr-FR" dirty="0" err="1">
                <a:solidFill>
                  <a:schemeClr val="tx1">
                    <a:lumMod val="65000"/>
                    <a:lumOff val="35000"/>
                  </a:schemeClr>
                </a:solidFill>
              </a:rPr>
              <a:t>Response</a:t>
            </a:r>
            <a:r>
              <a:rPr lang="fr-FR" dirty="0">
                <a:solidFill>
                  <a:schemeClr val="tx1">
                    <a:lumMod val="65000"/>
                    <a:lumOff val="35000"/>
                  </a:schemeClr>
                </a:solidFill>
              </a:rPr>
              <a:t>)</a:t>
            </a:r>
          </a:p>
          <a:p>
            <a:endParaRPr lang="en-GB" dirty="0">
              <a:solidFill>
                <a:schemeClr val="tx1">
                  <a:lumMod val="65000"/>
                  <a:lumOff val="35000"/>
                </a:schemeClr>
              </a:solidFill>
            </a:endParaRPr>
          </a:p>
        </p:txBody>
      </p:sp>
    </p:spTree>
    <p:extLst>
      <p:ext uri="{BB962C8B-B14F-4D97-AF65-F5344CB8AC3E}">
        <p14:creationId xmlns:p14="http://schemas.microsoft.com/office/powerpoint/2010/main" val="20881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12" grpId="0" animBg="1"/>
      <p:bldP spid="13" grpId="0" animBg="1"/>
      <p:bldP spid="15"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60AE8C6-5C0B-42BD-AD19-1A1A00710009}"/>
              </a:ext>
            </a:extLst>
          </p:cNvPr>
          <p:cNvSpPr>
            <a:spLocks noGrp="1"/>
          </p:cNvSpPr>
          <p:nvPr>
            <p:ph type="ctrTitle"/>
          </p:nvPr>
        </p:nvSpPr>
        <p:spPr/>
        <p:txBody>
          <a:bodyPr/>
          <a:lstStyle/>
          <a:p>
            <a:r>
              <a:rPr lang="fr-FR" dirty="0" err="1"/>
              <a:t>Attacking</a:t>
            </a:r>
            <a:r>
              <a:rPr lang="fr-FR" dirty="0"/>
              <a:t> layer 2</a:t>
            </a:r>
            <a:endParaRPr lang="en-GB" dirty="0"/>
          </a:p>
        </p:txBody>
      </p:sp>
      <p:sp>
        <p:nvSpPr>
          <p:cNvPr id="5" name="Sous-titre 4">
            <a:extLst>
              <a:ext uri="{FF2B5EF4-FFF2-40B4-BE49-F238E27FC236}">
                <a16:creationId xmlns:a16="http://schemas.microsoft.com/office/drawing/2014/main" id="{0A437277-24C1-45C6-B879-821F31518A85}"/>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822128376"/>
      </p:ext>
    </p:extLst>
  </p:cSld>
  <p:clrMapOvr>
    <a:masterClrMapping/>
  </p:clrMapOvr>
</p:sld>
</file>

<file path=ppt/theme/theme1.xml><?xml version="1.0" encoding="utf-8"?>
<a:theme xmlns:a="http://schemas.openxmlformats.org/drawingml/2006/main" name="Affichage">
  <a:themeElements>
    <a:clrScheme name="Affichag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Affichage">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ffichage">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7B713C7F-58B7-4AE9-B361-B13EB9EC4C0C}"/>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TM03457515[[fn=Vue]]</Template>
  <TotalTime>5255</TotalTime>
  <Words>5265</Words>
  <Application>Microsoft Office PowerPoint</Application>
  <PresentationFormat>Grand écran</PresentationFormat>
  <Paragraphs>431</Paragraphs>
  <Slides>40</Slides>
  <Notes>40</Notes>
  <HiddenSlides>0</HiddenSlides>
  <MMClips>1</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40</vt:i4>
      </vt:variant>
    </vt:vector>
  </HeadingPairs>
  <TitlesOfParts>
    <vt:vector size="46" baseType="lpstr">
      <vt:lpstr>Arial</vt:lpstr>
      <vt:lpstr>Calibri</vt:lpstr>
      <vt:lpstr>Century Schoolbook</vt:lpstr>
      <vt:lpstr>Wingdings</vt:lpstr>
      <vt:lpstr>Wingdings 2</vt:lpstr>
      <vt:lpstr>Affichage</vt:lpstr>
      <vt:lpstr>Breaking LTE on Layer 2</vt:lpstr>
      <vt:lpstr>Introduction</vt:lpstr>
      <vt:lpstr>LTE</vt:lpstr>
      <vt:lpstr>LTE components</vt:lpstr>
      <vt:lpstr>LTE Protocol Stack layers</vt:lpstr>
      <vt:lpstr>Previous work</vt:lpstr>
      <vt:lpstr>Previous work</vt:lpstr>
      <vt:lpstr>Layer 2 overview</vt:lpstr>
      <vt:lpstr>Attacking layer 2</vt:lpstr>
      <vt:lpstr>Types of attacks</vt:lpstr>
      <vt:lpstr>Identity mapping attack</vt:lpstr>
      <vt:lpstr>Connection establishment process</vt:lpstr>
      <vt:lpstr>The attack</vt:lpstr>
      <vt:lpstr>Uplink sniffer</vt:lpstr>
      <vt:lpstr>Downlink sniffer</vt:lpstr>
      <vt:lpstr>Experiment</vt:lpstr>
      <vt:lpstr>Experiment: Attack steps</vt:lpstr>
      <vt:lpstr>Identity Mapping Results</vt:lpstr>
      <vt:lpstr>Website fingerprinting attack</vt:lpstr>
      <vt:lpstr>How is it done?</vt:lpstr>
      <vt:lpstr>How is it done?</vt:lpstr>
      <vt:lpstr>Experiment</vt:lpstr>
      <vt:lpstr>Experiment </vt:lpstr>
      <vt:lpstr>Website fingerprinting results</vt:lpstr>
      <vt:lpstr>Website fingerprinting results</vt:lpstr>
      <vt:lpstr>aLTEr attack</vt:lpstr>
      <vt:lpstr>What does it do?</vt:lpstr>
      <vt:lpstr>How is it done?</vt:lpstr>
      <vt:lpstr>Keys to success</vt:lpstr>
      <vt:lpstr>Keys to success</vt:lpstr>
      <vt:lpstr>Consequence of bit manipulation</vt:lpstr>
      <vt:lpstr>IP Header checksum</vt:lpstr>
      <vt:lpstr>UDP Header checksum</vt:lpstr>
      <vt:lpstr>Setup</vt:lpstr>
      <vt:lpstr>Experiment</vt:lpstr>
      <vt:lpstr>aLTEr attack results </vt:lpstr>
      <vt:lpstr>Defenses</vt:lpstr>
      <vt:lpstr>Conclusion</vt:lpstr>
      <vt:lpstr>Future work</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Breaking LTE on Layer 2</dc:title>
  <dc:creator>David HA</dc:creator>
  <cp:lastModifiedBy>David HA</cp:lastModifiedBy>
  <cp:revision>154</cp:revision>
  <cp:lastPrinted>2018-10-23T05:43:51Z</cp:lastPrinted>
  <dcterms:created xsi:type="dcterms:W3CDTF">2018-10-14T05:56:39Z</dcterms:created>
  <dcterms:modified xsi:type="dcterms:W3CDTF">2018-10-25T09:40:49Z</dcterms:modified>
</cp:coreProperties>
</file>